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9"/>
  </p:notesMasterIdLst>
  <p:handoutMasterIdLst>
    <p:handoutMasterId r:id="rId30"/>
  </p:handoutMasterIdLst>
  <p:sldIdLst>
    <p:sldId id="292" r:id="rId5"/>
    <p:sldId id="301" r:id="rId6"/>
    <p:sldId id="298" r:id="rId7"/>
    <p:sldId id="302" r:id="rId8"/>
    <p:sldId id="303" r:id="rId9"/>
    <p:sldId id="304" r:id="rId10"/>
    <p:sldId id="305" r:id="rId11"/>
    <p:sldId id="306" r:id="rId12"/>
    <p:sldId id="307" r:id="rId13"/>
    <p:sldId id="308" r:id="rId14"/>
    <p:sldId id="319" r:id="rId15"/>
    <p:sldId id="309" r:id="rId16"/>
    <p:sldId id="310" r:id="rId17"/>
    <p:sldId id="320" r:id="rId18"/>
    <p:sldId id="315" r:id="rId19"/>
    <p:sldId id="323" r:id="rId20"/>
    <p:sldId id="321" r:id="rId21"/>
    <p:sldId id="327" r:id="rId22"/>
    <p:sldId id="325" r:id="rId23"/>
    <p:sldId id="326" r:id="rId24"/>
    <p:sldId id="322" r:id="rId25"/>
    <p:sldId id="324" r:id="rId26"/>
    <p:sldId id="311" r:id="rId27"/>
    <p:sldId id="293" r:id="rId2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F6F"/>
    <a:srgbClr val="00ACB6"/>
    <a:srgbClr val="013D61"/>
    <a:srgbClr val="F3703A"/>
    <a:srgbClr val="515083"/>
    <a:srgbClr val="2F305C"/>
    <a:srgbClr val="3C4798"/>
    <a:srgbClr val="E68637"/>
    <a:srgbClr val="F6A287"/>
    <a:srgbClr val="E98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33" autoAdjust="0"/>
  </p:normalViewPr>
  <p:slideViewPr>
    <p:cSldViewPr snapToGrid="0">
      <p:cViewPr varScale="1">
        <p:scale>
          <a:sx n="82" d="100"/>
          <a:sy n="82" d="100"/>
        </p:scale>
        <p:origin x="9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12/05/2025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12/05/2025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Buon pomeriggio,</a:t>
            </a:r>
            <a:r>
              <a:rPr lang="it-IT" baseline="0" dirty="0"/>
              <a:t> ringrazio il Dr De Luca per l’iniziativa e l’organizzazione del meeting, il prof </a:t>
            </a:r>
            <a:r>
              <a:rPr lang="it-IT" baseline="0" dirty="0" err="1"/>
              <a:t>Vindigni</a:t>
            </a:r>
            <a:r>
              <a:rPr lang="it-IT" baseline="0" dirty="0"/>
              <a:t> e il prof Bassetto per avermi invitato ad aprire questa sessione pomeridiana con il patrocinio SICOB SICPRE ed avermi dato l’onore di introdurre il ruolo della chirurgia plastica nel calo </a:t>
            </a:r>
            <a:r>
              <a:rPr lang="it-IT" baseline="0" dirty="0" err="1"/>
              <a:t>pnderale</a:t>
            </a:r>
            <a:r>
              <a:rPr lang="it-IT" baseline="0" dirty="0"/>
              <a:t> dopo la chirurgia </a:t>
            </a:r>
            <a:r>
              <a:rPr lang="it-IT" baseline="0" dirty="0" err="1"/>
              <a:t>bariatrica</a:t>
            </a:r>
            <a:r>
              <a:rPr lang="it-IT" baseline="0" dirty="0"/>
              <a:t>, </a:t>
            </a:r>
          </a:p>
          <a:p>
            <a:r>
              <a:rPr lang="it-IT" baseline="0" dirty="0"/>
              <a:t>Mi chiamo Cempellin, lavoro presso la chirurgia Plastica di Vicenza da più di 15 anni e oramai da circa un decennio mi occupo a Vicenza di </a:t>
            </a:r>
            <a:r>
              <a:rPr lang="it-IT" baseline="0" dirty="0" err="1"/>
              <a:t>Chirugia</a:t>
            </a:r>
            <a:r>
              <a:rPr lang="it-IT" baseline="0" dirty="0"/>
              <a:t> Plastica Post </a:t>
            </a:r>
            <a:r>
              <a:rPr lang="it-IT" baseline="0" dirty="0" err="1"/>
              <a:t>Bariatrica</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a:t>
            </a:fld>
            <a:endParaRPr lang="it-IT" noProof="0" dirty="0"/>
          </a:p>
        </p:txBody>
      </p:sp>
    </p:spTree>
    <p:extLst>
      <p:ext uri="{BB962C8B-B14F-4D97-AF65-F5344CB8AC3E}">
        <p14:creationId xmlns:p14="http://schemas.microsoft.com/office/powerpoint/2010/main" val="370348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baseline="0" dirty="0">
                <a:solidFill>
                  <a:schemeClr val="tx1"/>
                </a:solidFill>
                <a:effectLst/>
                <a:latin typeface="+mn-lt"/>
                <a:ea typeface="+mn-ea"/>
                <a:cs typeface="+mn-cs"/>
              </a:rPr>
              <a:t>…   dalla </a:t>
            </a:r>
            <a:r>
              <a:rPr lang="it-IT" sz="1200" b="0" i="0" kern="1200" dirty="0">
                <a:solidFill>
                  <a:schemeClr val="tx1"/>
                </a:solidFill>
                <a:effectLst/>
                <a:latin typeface="+mn-lt"/>
                <a:ea typeface="+mn-ea"/>
                <a:cs typeface="+mn-cs"/>
              </a:rPr>
              <a:t>mobilità</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nella vita sociale e nelle attività quotidiane, contribuendo in modo sostanziale al benessere globale dei pazienti </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10</a:t>
            </a:fld>
            <a:endParaRPr lang="it-IT" noProof="0" dirty="0"/>
          </a:p>
        </p:txBody>
      </p:sp>
    </p:spTree>
    <p:extLst>
      <p:ext uri="{BB962C8B-B14F-4D97-AF65-F5344CB8AC3E}">
        <p14:creationId xmlns:p14="http://schemas.microsoft.com/office/powerpoint/2010/main" val="246392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Sebbene alcuni studi  condotti su diversi indicatori di natura metabolica come i livelli di insulina, leptina, LDL e glucosio  danno risultati controversi e non definitivi, altri  come prima dicevamo rivelano che gli  interventi di </a:t>
            </a:r>
            <a:r>
              <a:rPr lang="it-IT" dirty="0" err="1"/>
              <a:t>addominoplastica</a:t>
            </a:r>
            <a:r>
              <a:rPr lang="it-IT" dirty="0"/>
              <a:t> pur non causando significative variazioni di parametri metabolici sono fortemente impattanti sul </a:t>
            </a:r>
            <a:r>
              <a:rPr lang="it-IT" dirty="0" err="1"/>
              <a:t>migliormanto</a:t>
            </a:r>
            <a:r>
              <a:rPr lang="it-IT" dirty="0"/>
              <a:t> della qualità di vita e degli aspetti </a:t>
            </a:r>
            <a:r>
              <a:rPr lang="it-IT" dirty="0" err="1"/>
              <a:t>psico</a:t>
            </a:r>
            <a:r>
              <a:rPr lang="it-IT" dirty="0"/>
              <a:t> sociologici e </a:t>
            </a:r>
            <a:r>
              <a:rPr lang="it-IT" dirty="0" err="1"/>
              <a:t>compotamentali</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11</a:t>
            </a:fld>
            <a:endParaRPr lang="it-IT" noProof="0" dirty="0"/>
          </a:p>
        </p:txBody>
      </p:sp>
    </p:spTree>
    <p:extLst>
      <p:ext uri="{BB962C8B-B14F-4D97-AF65-F5344CB8AC3E}">
        <p14:creationId xmlns:p14="http://schemas.microsoft.com/office/powerpoint/2010/main" val="214359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Le linee guida cliniche raccomandano che i pazienti post-</a:t>
            </a:r>
            <a:r>
              <a:rPr lang="it-IT" sz="1200" b="0" i="0" kern="1200" dirty="0" err="1">
                <a:solidFill>
                  <a:schemeClr val="tx1"/>
                </a:solidFill>
                <a:effectLst/>
                <a:latin typeface="+mn-lt"/>
                <a:ea typeface="+mn-ea"/>
                <a:cs typeface="+mn-cs"/>
              </a:rPr>
              <a:t>bariatrici</a:t>
            </a:r>
            <a:r>
              <a:rPr lang="it-IT" sz="1200" b="0" i="0" kern="1200" dirty="0">
                <a:solidFill>
                  <a:schemeClr val="tx1"/>
                </a:solidFill>
                <a:effectLst/>
                <a:latin typeface="+mn-lt"/>
                <a:ea typeface="+mn-ea"/>
                <a:cs typeface="+mn-cs"/>
              </a:rPr>
              <a:t> debbano raggiungere un peso stabile e siano in buone condizioni nutrizionali prima di sottoporsi a chirurgia plastica ricostruttiva. </a:t>
            </a:r>
          </a:p>
          <a:p>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Questo approccio mira a ridurre i rischi chirurgici e a ottimizzare i risultati estetici e funzionali [6].</a:t>
            </a:r>
          </a:p>
          <a:p>
            <a:endParaRPr lang="it-IT"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12</a:t>
            </a:fld>
            <a:endParaRPr lang="it-IT" noProof="0" dirty="0"/>
          </a:p>
        </p:txBody>
      </p:sp>
    </p:spTree>
    <p:extLst>
      <p:ext uri="{BB962C8B-B14F-4D97-AF65-F5344CB8AC3E}">
        <p14:creationId xmlns:p14="http://schemas.microsoft.com/office/powerpoint/2010/main" val="403286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a:t>Pertanto. i</a:t>
            </a:r>
            <a:r>
              <a:rPr lang="it-IT" dirty="0"/>
              <a:t>ndipendentemente </a:t>
            </a:r>
            <a:r>
              <a:rPr lang="it-IT" dirty="0" err="1"/>
              <a:t>dall</a:t>
            </a:r>
            <a:r>
              <a:rPr lang="it-IT" dirty="0"/>
              <a:t> effetto sul peso,</a:t>
            </a:r>
            <a:r>
              <a:rPr lang="it-IT" baseline="0" dirty="0"/>
              <a:t> appare evidente  a chi come noi si occupa di questa chirurgia che </a:t>
            </a:r>
            <a:r>
              <a:rPr lang="it-IT" dirty="0"/>
              <a:t>il contributo della chirurgia plastica al benessere generale del paziente sia indiscutibile come ben documentato in letteratura  .</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13</a:t>
            </a:fld>
            <a:endParaRPr lang="it-IT" noProof="0" dirty="0"/>
          </a:p>
        </p:txBody>
      </p:sp>
    </p:spTree>
    <p:extLst>
      <p:ext uri="{BB962C8B-B14F-4D97-AF65-F5344CB8AC3E}">
        <p14:creationId xmlns:p14="http://schemas.microsoft.com/office/powerpoint/2010/main" val="1559514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Molti pazienti riportano un miglioramento dell’autostima, della vita sociale, della mobilità e dell’attività fisica quotidiana</a:t>
            </a:r>
            <a:r>
              <a:rPr lang="it-IT" baseline="0" dirty="0"/>
              <a:t> come prima abbiamo illustrato</a:t>
            </a:r>
            <a:endParaRPr lang="it-IT" dirty="0"/>
          </a:p>
          <a:p>
            <a:r>
              <a:rPr lang="it-IT" dirty="0"/>
              <a:t>Tutti questi fattori – anche se indiretti –   comunque giocano un ruolo</a:t>
            </a:r>
            <a:r>
              <a:rPr lang="it-IT" baseline="0" dirty="0"/>
              <a:t> </a:t>
            </a:r>
            <a:r>
              <a:rPr lang="it-IT" baseline="0" dirty="0" err="1"/>
              <a:t>fondamemtale</a:t>
            </a:r>
            <a:r>
              <a:rPr lang="it-IT" dirty="0"/>
              <a:t> nel consolidare il risultato </a:t>
            </a:r>
            <a:r>
              <a:rPr lang="it-IT" dirty="0" err="1"/>
              <a:t>bariatrico</a:t>
            </a:r>
            <a:r>
              <a:rPr lang="it-IT" dirty="0"/>
              <a:t> e promuovere uno stile di vita attivo e sostenibile </a:t>
            </a:r>
          </a:p>
          <a:p>
            <a:endParaRPr lang="it-IT" dirty="0"/>
          </a:p>
          <a:p>
            <a:r>
              <a:rPr lang="it-IT" dirty="0"/>
              <a:t>Alcuni esempi della chirurgia che svolgiamo; interventi di </a:t>
            </a:r>
            <a:r>
              <a:rPr lang="it-IT" dirty="0" err="1"/>
              <a:t>addominoplastica</a:t>
            </a:r>
            <a:r>
              <a:rPr lang="it-IT" dirty="0"/>
              <a:t>, spesso associati ad interventi di </a:t>
            </a:r>
            <a:r>
              <a:rPr lang="it-IT" dirty="0" err="1"/>
              <a:t>pessi</a:t>
            </a:r>
            <a:r>
              <a:rPr lang="it-IT" dirty="0"/>
              <a:t> della regione pubica per realizzare un sollevamento del </a:t>
            </a:r>
            <a:r>
              <a:rPr lang="it-IT" dirty="0" err="1"/>
              <a:t>mons</a:t>
            </a:r>
            <a:r>
              <a:rPr lang="it-IT" dirty="0"/>
              <a:t> </a:t>
            </a:r>
            <a:r>
              <a:rPr lang="it-IT" dirty="0" err="1"/>
              <a:t>veneris</a:t>
            </a:r>
            <a:endParaRPr lang="it-IT" dirty="0"/>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14</a:t>
            </a:fld>
            <a:endParaRPr lang="it-IT" noProof="0" dirty="0"/>
          </a:p>
        </p:txBody>
      </p:sp>
    </p:spTree>
    <p:extLst>
      <p:ext uri="{BB962C8B-B14F-4D97-AF65-F5344CB8AC3E}">
        <p14:creationId xmlns:p14="http://schemas.microsoft.com/office/powerpoint/2010/main" val="307665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 di lifting delle cosce, che a volte viene realizzato dopo interventi di </a:t>
            </a:r>
            <a:r>
              <a:rPr lang="it-IT" dirty="0" err="1"/>
              <a:t>debulking</a:t>
            </a:r>
            <a:r>
              <a:rPr lang="it-IT" dirty="0"/>
              <a:t> </a:t>
            </a:r>
            <a:r>
              <a:rPr lang="it-IT" dirty="0" err="1"/>
              <a:t>lipo</a:t>
            </a:r>
            <a:r>
              <a:rPr lang="it-IT" dirty="0"/>
              <a:t> propedeutici </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15</a:t>
            </a:fld>
            <a:endParaRPr lang="it-IT" noProof="0" dirty="0"/>
          </a:p>
        </p:txBody>
      </p:sp>
    </p:spTree>
    <p:extLst>
      <p:ext uri="{BB962C8B-B14F-4D97-AF65-F5344CB8AC3E}">
        <p14:creationId xmlns:p14="http://schemas.microsoft.com/office/powerpoint/2010/main" val="80696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16</a:t>
            </a:fld>
            <a:endParaRPr lang="it-IT" noProof="0" dirty="0"/>
          </a:p>
        </p:txBody>
      </p:sp>
    </p:spTree>
    <p:extLst>
      <p:ext uri="{BB962C8B-B14F-4D97-AF65-F5344CB8AC3E}">
        <p14:creationId xmlns:p14="http://schemas.microsoft.com/office/powerpoint/2010/main" val="387495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Esempio di toracoplastica, correzione delle pliche sottomammarie </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17</a:t>
            </a:fld>
            <a:endParaRPr lang="it-IT" noProof="0" dirty="0"/>
          </a:p>
        </p:txBody>
      </p:sp>
    </p:spTree>
    <p:extLst>
      <p:ext uri="{BB962C8B-B14F-4D97-AF65-F5344CB8AC3E}">
        <p14:creationId xmlns:p14="http://schemas.microsoft.com/office/powerpoint/2010/main" val="179136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Gluteopessi</a:t>
            </a:r>
            <a:r>
              <a:rPr lang="it-IT" dirty="0"/>
              <a:t>, sollevamento della regione glutea senza </a:t>
            </a:r>
            <a:r>
              <a:rPr lang="it-IT" dirty="0" err="1"/>
              <a:t>lipofillng</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18</a:t>
            </a:fld>
            <a:endParaRPr lang="it-IT" noProof="0" dirty="0"/>
          </a:p>
        </p:txBody>
      </p:sp>
    </p:spTree>
    <p:extLst>
      <p:ext uri="{BB962C8B-B14F-4D97-AF65-F5344CB8AC3E}">
        <p14:creationId xmlns:p14="http://schemas.microsoft.com/office/powerpoint/2010/main" val="1262861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 di </a:t>
            </a:r>
            <a:r>
              <a:rPr lang="it-IT" dirty="0" err="1"/>
              <a:t>torsoplastica</a:t>
            </a:r>
            <a:r>
              <a:rPr lang="it-IT" dirty="0"/>
              <a:t> circonferenziale dove abbiamo corretto tutta la circonferenza della regione addominale e dorsale realizzando altresì una buona </a:t>
            </a:r>
            <a:r>
              <a:rPr lang="it-IT" dirty="0" err="1"/>
              <a:t>pessi</a:t>
            </a:r>
            <a:r>
              <a:rPr lang="it-IT" dirty="0"/>
              <a:t> del pube e un sollevamento della regione </a:t>
            </a:r>
            <a:r>
              <a:rPr lang="it-IT" dirty="0" err="1"/>
              <a:t>lgutea</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19</a:t>
            </a:fld>
            <a:endParaRPr lang="it-IT" noProof="0" dirty="0"/>
          </a:p>
        </p:txBody>
      </p:sp>
    </p:spTree>
    <p:extLst>
      <p:ext uri="{BB962C8B-B14F-4D97-AF65-F5344CB8AC3E}">
        <p14:creationId xmlns:p14="http://schemas.microsoft.com/office/powerpoint/2010/main" val="267951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voglio annoiare il pubblico ancora in fase digestiva pertanto cercheremo in questi pochi minuti di rispondere alla domanda per la quale sono stato chiamato andando specificatamente a valutare in base alla più recente letteratura prima e poi anche alla esperienza del nostro centro quale sia il ruolo delle procedure di body </a:t>
            </a:r>
            <a:r>
              <a:rPr lang="it-IT" dirty="0" err="1"/>
              <a:t>contouring</a:t>
            </a:r>
            <a:r>
              <a:rPr lang="it-IT" dirty="0"/>
              <a:t> </a:t>
            </a:r>
            <a:r>
              <a:rPr lang="it-IT" b="1" dirty="0"/>
              <a:t>della</a:t>
            </a:r>
            <a:r>
              <a:rPr lang="it-IT" dirty="0"/>
              <a:t> chirurgia plastica nel mantenimento del risultato ponderale dopo interventi di chirurgia </a:t>
            </a:r>
            <a:r>
              <a:rPr lang="it-IT" dirty="0" err="1"/>
              <a:t>bariatica</a:t>
            </a:r>
            <a:r>
              <a:rPr lang="it-IT" dirty="0"/>
              <a:t> </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2</a:t>
            </a:fld>
            <a:endParaRPr lang="it-IT" noProof="0" dirty="0"/>
          </a:p>
        </p:txBody>
      </p:sp>
    </p:spTree>
    <p:extLst>
      <p:ext uri="{BB962C8B-B14F-4D97-AF65-F5344CB8AC3E}">
        <p14:creationId xmlns:p14="http://schemas.microsoft.com/office/powerpoint/2010/main" val="347621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Interventi di mastoplastica riduttiva, spesso le pazienti post </a:t>
            </a:r>
            <a:r>
              <a:rPr lang="it-IT" dirty="0" err="1"/>
              <a:t>bariatriche</a:t>
            </a:r>
            <a:r>
              <a:rPr lang="it-IT" dirty="0"/>
              <a:t> sperimentano un importante calo ponderale che </a:t>
            </a:r>
            <a:r>
              <a:rPr lang="it-IT" dirty="0" err="1"/>
              <a:t>coninvolge</a:t>
            </a:r>
            <a:r>
              <a:rPr lang="it-IT" dirty="0"/>
              <a:t> solo parzialmente la ghiandola portando a quadri di ipertrofia con ptosi associata </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20</a:t>
            </a:fld>
            <a:endParaRPr lang="it-IT" noProof="0" dirty="0"/>
          </a:p>
        </p:txBody>
      </p:sp>
    </p:spTree>
    <p:extLst>
      <p:ext uri="{BB962C8B-B14F-4D97-AF65-F5344CB8AC3E}">
        <p14:creationId xmlns:p14="http://schemas.microsoft.com/office/powerpoint/2010/main" val="3178334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Svariate sono le possibilità di correzione mediante </a:t>
            </a:r>
            <a:r>
              <a:rPr lang="it-IT" dirty="0" err="1"/>
              <a:t>pessi</a:t>
            </a:r>
            <a:r>
              <a:rPr lang="it-IT" dirty="0"/>
              <a:t>, dalla regione mammaria…</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21</a:t>
            </a:fld>
            <a:endParaRPr lang="it-IT" noProof="0" dirty="0"/>
          </a:p>
        </p:txBody>
      </p:sp>
    </p:spTree>
    <p:extLst>
      <p:ext uri="{BB962C8B-B14F-4D97-AF65-F5344CB8AC3E}">
        <p14:creationId xmlns:p14="http://schemas.microsoft.com/office/powerpoint/2010/main" val="595157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alla deformazione ad ala di pipistrello</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22</a:t>
            </a:fld>
            <a:endParaRPr lang="it-IT" noProof="0" dirty="0"/>
          </a:p>
        </p:txBody>
      </p:sp>
    </p:spTree>
    <p:extLst>
      <p:ext uri="{BB962C8B-B14F-4D97-AF65-F5344CB8AC3E}">
        <p14:creationId xmlns:p14="http://schemas.microsoft.com/office/powerpoint/2010/main" val="1403546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conclusione, il take home </a:t>
            </a:r>
            <a:r>
              <a:rPr lang="it-IT" dirty="0" err="1"/>
              <a:t>message</a:t>
            </a:r>
            <a:r>
              <a:rPr lang="it-IT" dirty="0"/>
              <a:t> deve essere a mio parere che la chirurgia plastica post-</a:t>
            </a:r>
            <a:r>
              <a:rPr lang="it-IT" dirty="0" err="1"/>
              <a:t>bariatrica</a:t>
            </a:r>
            <a:r>
              <a:rPr lang="it-IT" dirty="0"/>
              <a:t> non è solo un’opzione estetica, ma deve essere considerata uno strumento multidimensionale.</a:t>
            </a:r>
          </a:p>
          <a:p>
            <a:r>
              <a:rPr lang="it-IT" dirty="0"/>
              <a:t>Offre benefici funzionali, psicologici e potenzialmente anche un supporto al mantenimento ponderale, seppur non universalmente dimostrato.</a:t>
            </a:r>
          </a:p>
          <a:p>
            <a:r>
              <a:rPr lang="it-IT" dirty="0"/>
              <a:t>È fondamentale selezionare accuratamente i pazienti, valutare la stabilità del peso, lo stato nutrizionale e la motivazione personale.</a:t>
            </a:r>
          </a:p>
          <a:p>
            <a:r>
              <a:rPr lang="it-IT" dirty="0"/>
              <a:t>Solo così possiamo garantire risultati sicuri e duraturi</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23</a:t>
            </a:fld>
            <a:endParaRPr lang="it-IT" noProof="0" dirty="0"/>
          </a:p>
        </p:txBody>
      </p:sp>
    </p:spTree>
    <p:extLst>
      <p:ext uri="{BB962C8B-B14F-4D97-AF65-F5344CB8AC3E}">
        <p14:creationId xmlns:p14="http://schemas.microsoft.com/office/powerpoint/2010/main" val="1597292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Voglio</a:t>
            </a:r>
            <a:r>
              <a:rPr lang="it-IT" baseline="0" dirty="0"/>
              <a:t> ringraziare tutti per la cortese  l’attenzione e rimango a </a:t>
            </a:r>
            <a:r>
              <a:rPr lang="it-IT" baseline="0" dirty="0" err="1"/>
              <a:t>dipsosizione</a:t>
            </a:r>
            <a:r>
              <a:rPr lang="it-IT" baseline="0" dirty="0"/>
              <a:t> per rispondere ad </a:t>
            </a:r>
            <a:r>
              <a:rPr lang="it-IT" baseline="0"/>
              <a:t>eventuali domande </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24</a:t>
            </a:fld>
            <a:endParaRPr lang="it-IT" noProof="0" dirty="0"/>
          </a:p>
        </p:txBody>
      </p:sp>
    </p:spTree>
    <p:extLst>
      <p:ext uri="{BB962C8B-B14F-4D97-AF65-F5344CB8AC3E}">
        <p14:creationId xmlns:p14="http://schemas.microsoft.com/office/powerpoint/2010/main" val="406719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Vi </a:t>
            </a:r>
            <a:r>
              <a:rPr lang="it-IT" sz="1200" b="0" i="0" kern="1200" baseline="0" dirty="0">
                <a:solidFill>
                  <a:schemeClr val="tx1"/>
                </a:solidFill>
                <a:effectLst/>
                <a:latin typeface="+mn-lt"/>
                <a:ea typeface="+mn-ea"/>
                <a:cs typeface="+mn-cs"/>
              </a:rPr>
              <a:t>sono evidenze a favore della importanza della chirurgia plastica nel mantenimento del peso </a:t>
            </a:r>
          </a:p>
          <a:p>
            <a:r>
              <a:rPr lang="it-IT" sz="1200" b="0" i="0" kern="1200" dirty="0">
                <a:solidFill>
                  <a:schemeClr val="tx1"/>
                </a:solidFill>
                <a:effectLst/>
                <a:latin typeface="+mn-lt"/>
                <a:ea typeface="+mn-ea"/>
                <a:cs typeface="+mn-cs"/>
              </a:rPr>
              <a:t>Uno studio pubblicato nel 2020 su pazienti sottoposti a bypass gastrico (RYGB) ha evidenziato che coloro che hanno effettuato interventi di chirurgia plastica post-</a:t>
            </a:r>
            <a:r>
              <a:rPr lang="it-IT" sz="1200" b="0" i="0" kern="1200" dirty="0" err="1">
                <a:solidFill>
                  <a:schemeClr val="tx1"/>
                </a:solidFill>
                <a:effectLst/>
                <a:latin typeface="+mn-lt"/>
                <a:ea typeface="+mn-ea"/>
                <a:cs typeface="+mn-cs"/>
              </a:rPr>
              <a:t>bariatrica</a:t>
            </a:r>
            <a:r>
              <a:rPr lang="it-IT" sz="1200" b="0" i="0" kern="1200" dirty="0">
                <a:solidFill>
                  <a:schemeClr val="tx1"/>
                </a:solidFill>
                <a:effectLst/>
                <a:latin typeface="+mn-lt"/>
                <a:ea typeface="+mn-ea"/>
                <a:cs typeface="+mn-cs"/>
              </a:rPr>
              <a:t> mostravano un migliore controllo del peso nel tempo, con una differenza significativa dell’indice di massa corporea (BMI) rispetto a chi non si era sottoposto a questi interventi</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3</a:t>
            </a:fld>
            <a:endParaRPr lang="it-IT" noProof="0" dirty="0"/>
          </a:p>
        </p:txBody>
      </p:sp>
    </p:spTree>
    <p:extLst>
      <p:ext uri="{BB962C8B-B14F-4D97-AF65-F5344CB8AC3E}">
        <p14:creationId xmlns:p14="http://schemas.microsoft.com/office/powerpoint/2010/main" val="424169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In un’altra pubblicazione, è emersa una correlazione tra procedure come l’</a:t>
            </a:r>
            <a:r>
              <a:rPr lang="it-IT" sz="1200" b="0" i="0" kern="1200" dirty="0" err="1">
                <a:solidFill>
                  <a:schemeClr val="tx1"/>
                </a:solidFill>
                <a:effectLst/>
                <a:latin typeface="+mn-lt"/>
                <a:ea typeface="+mn-ea"/>
                <a:cs typeface="+mn-cs"/>
              </a:rPr>
              <a:t>addominoplastica</a:t>
            </a:r>
            <a:r>
              <a:rPr lang="it-IT" sz="1200" b="0" i="0" kern="1200" dirty="0">
                <a:solidFill>
                  <a:schemeClr val="tx1"/>
                </a:solidFill>
                <a:effectLst/>
                <a:latin typeface="+mn-lt"/>
                <a:ea typeface="+mn-ea"/>
                <a:cs typeface="+mn-cs"/>
              </a:rPr>
              <a:t> e una maggiore stabilità della perdita di peso. La rimozione dell’eccesso cutaneo, infatti, sembra ridurre il disagio fisico e psicologico, facilitando così la gestione del peso [2].</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4</a:t>
            </a:fld>
            <a:endParaRPr lang="it-IT" noProof="0" dirty="0"/>
          </a:p>
        </p:txBody>
      </p:sp>
    </p:spTree>
    <p:extLst>
      <p:ext uri="{BB962C8B-B14F-4D97-AF65-F5344CB8AC3E}">
        <p14:creationId xmlns:p14="http://schemas.microsoft.com/office/powerpoint/2010/main" val="395152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Abbiamo rilevato</a:t>
            </a:r>
            <a:r>
              <a:rPr lang="it-IT" sz="1200" b="0" i="0" kern="1200" baseline="0" dirty="0">
                <a:solidFill>
                  <a:schemeClr val="tx1"/>
                </a:solidFill>
                <a:effectLst/>
                <a:latin typeface="+mn-lt"/>
                <a:ea typeface="+mn-ea"/>
                <a:cs typeface="+mn-cs"/>
              </a:rPr>
              <a:t> tuttavia dei </a:t>
            </a:r>
            <a:r>
              <a:rPr lang="it-IT" sz="1200" b="0" i="0" kern="1200" baseline="0" dirty="0" err="1">
                <a:solidFill>
                  <a:schemeClr val="tx1"/>
                </a:solidFill>
                <a:effectLst/>
                <a:latin typeface="+mn-lt"/>
                <a:ea typeface="+mn-ea"/>
                <a:cs typeface="+mn-cs"/>
              </a:rPr>
              <a:t>risutati</a:t>
            </a:r>
            <a:r>
              <a:rPr lang="it-IT" sz="1200" b="0" i="0" kern="1200" baseline="0" dirty="0">
                <a:solidFill>
                  <a:schemeClr val="tx1"/>
                </a:solidFill>
                <a:effectLst/>
                <a:latin typeface="+mn-lt"/>
                <a:ea typeface="+mn-ea"/>
                <a:cs typeface="+mn-cs"/>
              </a:rPr>
              <a:t> </a:t>
            </a:r>
            <a:r>
              <a:rPr lang="it-IT" sz="1200" b="1" i="0" kern="1200" baseline="0" dirty="0">
                <a:solidFill>
                  <a:schemeClr val="tx1"/>
                </a:solidFill>
                <a:effectLst/>
                <a:latin typeface="+mn-lt"/>
                <a:ea typeface="+mn-ea"/>
                <a:cs typeface="+mn-cs"/>
              </a:rPr>
              <a:t>contrastanti </a:t>
            </a:r>
            <a:r>
              <a:rPr lang="it-IT" sz="1200" b="0" i="0" kern="1200" baseline="0" dirty="0">
                <a:solidFill>
                  <a:schemeClr val="tx1"/>
                </a:solidFill>
                <a:effectLst/>
                <a:latin typeface="+mn-lt"/>
                <a:ea typeface="+mn-ea"/>
                <a:cs typeface="+mn-cs"/>
              </a:rPr>
              <a:t>in quanto  </a:t>
            </a:r>
            <a:r>
              <a:rPr lang="it-IT" sz="1200" b="0" i="0" kern="1200" dirty="0">
                <a:solidFill>
                  <a:schemeClr val="tx1"/>
                </a:solidFill>
                <a:effectLst/>
                <a:latin typeface="+mn-lt"/>
                <a:ea typeface="+mn-ea"/>
                <a:cs typeface="+mn-cs"/>
              </a:rPr>
              <a:t> non tutti gli studi sono concordi. Alcuni lavori </a:t>
            </a:r>
            <a:r>
              <a:rPr lang="it-IT" sz="1200" b="1" i="0" kern="1200" dirty="0">
                <a:solidFill>
                  <a:schemeClr val="tx1"/>
                </a:solidFill>
                <a:effectLst/>
                <a:latin typeface="+mn-lt"/>
                <a:ea typeface="+mn-ea"/>
                <a:cs typeface="+mn-cs"/>
              </a:rPr>
              <a:t>non</a:t>
            </a:r>
            <a:r>
              <a:rPr lang="it-IT" sz="1200" b="0" i="0" kern="1200" dirty="0">
                <a:solidFill>
                  <a:schemeClr val="tx1"/>
                </a:solidFill>
                <a:effectLst/>
                <a:latin typeface="+mn-lt"/>
                <a:ea typeface="+mn-ea"/>
                <a:cs typeface="+mn-cs"/>
              </a:rPr>
              <a:t> hanno riscontrato un legame</a:t>
            </a:r>
            <a:r>
              <a:rPr lang="it-IT" sz="1200" b="0" i="0" kern="1200" baseline="0" dirty="0">
                <a:solidFill>
                  <a:schemeClr val="tx1"/>
                </a:solidFill>
                <a:effectLst/>
                <a:latin typeface="+mn-lt"/>
                <a:ea typeface="+mn-ea"/>
                <a:cs typeface="+mn-cs"/>
              </a:rPr>
              <a:t> causale</a:t>
            </a:r>
            <a:r>
              <a:rPr lang="it-IT" sz="1200" b="0" i="0" kern="1200" dirty="0">
                <a:solidFill>
                  <a:schemeClr val="tx1"/>
                </a:solidFill>
                <a:effectLst/>
                <a:latin typeface="+mn-lt"/>
                <a:ea typeface="+mn-ea"/>
                <a:cs typeface="+mn-cs"/>
              </a:rPr>
              <a:t> diretto della chirurgia plastica sul mantenimento del peso nel</a:t>
            </a:r>
            <a:r>
              <a:rPr lang="it-IT" sz="1200" b="0" i="0" kern="1200" baseline="0" dirty="0">
                <a:solidFill>
                  <a:schemeClr val="tx1"/>
                </a:solidFill>
                <a:effectLst/>
                <a:latin typeface="+mn-lt"/>
                <a:ea typeface="+mn-ea"/>
                <a:cs typeface="+mn-cs"/>
              </a:rPr>
              <a:t> lungo periodo</a:t>
            </a:r>
            <a:r>
              <a:rPr lang="it-IT" sz="1200" b="0" i="0" kern="1200" dirty="0">
                <a:solidFill>
                  <a:schemeClr val="tx1"/>
                </a:solidFill>
                <a:effectLst/>
                <a:latin typeface="+mn-lt"/>
                <a:ea typeface="+mn-ea"/>
                <a:cs typeface="+mn-cs"/>
              </a:rPr>
              <a:t>. In particolare, uno studio recente del 2023 pubblicato su </a:t>
            </a:r>
            <a:r>
              <a:rPr lang="it-IT" sz="1200" b="0" i="1" kern="1200" dirty="0">
                <a:solidFill>
                  <a:schemeClr val="tx1"/>
                </a:solidFill>
                <a:effectLst/>
                <a:latin typeface="+mn-lt"/>
                <a:ea typeface="+mn-ea"/>
                <a:cs typeface="+mn-cs"/>
              </a:rPr>
              <a:t>Plastic and </a:t>
            </a:r>
            <a:r>
              <a:rPr lang="it-IT" sz="1200" b="0" i="1" kern="1200" dirty="0" err="1">
                <a:solidFill>
                  <a:schemeClr val="tx1"/>
                </a:solidFill>
                <a:effectLst/>
                <a:latin typeface="+mn-lt"/>
                <a:ea typeface="+mn-ea"/>
                <a:cs typeface="+mn-cs"/>
              </a:rPr>
              <a:t>Reconstructive</a:t>
            </a:r>
            <a:r>
              <a:rPr lang="it-IT" sz="1200" b="0" i="1" kern="1200" dirty="0">
                <a:solidFill>
                  <a:schemeClr val="tx1"/>
                </a:solidFill>
                <a:effectLst/>
                <a:latin typeface="+mn-lt"/>
                <a:ea typeface="+mn-ea"/>
                <a:cs typeface="+mn-cs"/>
              </a:rPr>
              <a:t> Surgery da parte del Montefiore </a:t>
            </a:r>
            <a:r>
              <a:rPr lang="it-IT" sz="1200" b="0" i="1" kern="1200" dirty="0" err="1">
                <a:solidFill>
                  <a:schemeClr val="tx1"/>
                </a:solidFill>
                <a:effectLst/>
                <a:latin typeface="+mn-lt"/>
                <a:ea typeface="+mn-ea"/>
                <a:cs typeface="+mn-cs"/>
              </a:rPr>
              <a:t>Medical</a:t>
            </a:r>
            <a:r>
              <a:rPr lang="it-IT" sz="1200" b="0" i="1" kern="1200" dirty="0">
                <a:solidFill>
                  <a:schemeClr val="tx1"/>
                </a:solidFill>
                <a:effectLst/>
                <a:latin typeface="+mn-lt"/>
                <a:ea typeface="+mn-ea"/>
                <a:cs typeface="+mn-cs"/>
              </a:rPr>
              <a:t> center di NY </a:t>
            </a:r>
            <a:r>
              <a:rPr lang="it-IT" sz="1200" b="0" i="0" kern="1200" dirty="0">
                <a:solidFill>
                  <a:schemeClr val="tx1"/>
                </a:solidFill>
                <a:effectLst/>
                <a:latin typeface="+mn-lt"/>
                <a:ea typeface="+mn-ea"/>
                <a:cs typeface="+mn-cs"/>
              </a:rPr>
              <a:t> ha concluso che i benefici della chirurgia plastica post-</a:t>
            </a:r>
            <a:r>
              <a:rPr lang="it-IT" sz="1200" b="0" i="0" kern="1200" dirty="0" err="1">
                <a:solidFill>
                  <a:schemeClr val="tx1"/>
                </a:solidFill>
                <a:effectLst/>
                <a:latin typeface="+mn-lt"/>
                <a:ea typeface="+mn-ea"/>
                <a:cs typeface="+mn-cs"/>
              </a:rPr>
              <a:t>bariatrica</a:t>
            </a:r>
            <a:r>
              <a:rPr lang="it-IT" sz="1200" b="0" i="0" kern="1200" dirty="0">
                <a:solidFill>
                  <a:schemeClr val="tx1"/>
                </a:solidFill>
                <a:effectLst/>
                <a:latin typeface="+mn-lt"/>
                <a:ea typeface="+mn-ea"/>
                <a:cs typeface="+mn-cs"/>
              </a:rPr>
              <a:t> erano principalmente </a:t>
            </a:r>
            <a:r>
              <a:rPr lang="it-IT" sz="1200" b="1" i="0" kern="1200" dirty="0">
                <a:solidFill>
                  <a:schemeClr val="tx1"/>
                </a:solidFill>
                <a:effectLst/>
                <a:latin typeface="+mn-lt"/>
                <a:ea typeface="+mn-ea"/>
                <a:cs typeface="+mn-cs"/>
              </a:rPr>
              <a:t>legati alla qualità della vita</a:t>
            </a:r>
            <a:r>
              <a:rPr lang="it-IT" sz="1200" b="0" i="0" kern="1200" dirty="0">
                <a:solidFill>
                  <a:schemeClr val="tx1"/>
                </a:solidFill>
                <a:effectLst/>
                <a:latin typeface="+mn-lt"/>
                <a:ea typeface="+mn-ea"/>
                <a:cs typeface="+mn-cs"/>
              </a:rPr>
              <a:t>, </a:t>
            </a:r>
            <a:r>
              <a:rPr lang="it-IT" sz="1200" b="1" i="0" kern="1200" dirty="0">
                <a:solidFill>
                  <a:schemeClr val="tx1"/>
                </a:solidFill>
                <a:effectLst/>
                <a:latin typeface="+mn-lt"/>
                <a:ea typeface="+mn-ea"/>
                <a:cs typeface="+mn-cs"/>
              </a:rPr>
              <a:t>senza effetti significativi sulla perdita di peso a lungo termine </a:t>
            </a:r>
          </a:p>
          <a:p>
            <a:r>
              <a:rPr lang="it-IT" sz="1200" b="0" i="0" kern="1200" dirty="0">
                <a:solidFill>
                  <a:schemeClr val="tx1"/>
                </a:solidFill>
                <a:effectLst/>
                <a:latin typeface="+mn-lt"/>
                <a:ea typeface="+mn-ea"/>
                <a:cs typeface="+mn-cs"/>
              </a:rPr>
              <a:t>Lo studio giunge</a:t>
            </a:r>
            <a:r>
              <a:rPr lang="it-IT" sz="1200" b="0" i="0" kern="1200" baseline="0" dirty="0">
                <a:solidFill>
                  <a:schemeClr val="tx1"/>
                </a:solidFill>
                <a:effectLst/>
                <a:latin typeface="+mn-lt"/>
                <a:ea typeface="+mn-ea"/>
                <a:cs typeface="+mn-cs"/>
              </a:rPr>
              <a:t> alla conclusione affermando che ,i</a:t>
            </a:r>
            <a:r>
              <a:rPr lang="it-IT" sz="1200" b="0" i="0" kern="1200" dirty="0">
                <a:solidFill>
                  <a:schemeClr val="tx1"/>
                </a:solidFill>
                <a:effectLst/>
                <a:latin typeface="+mn-lt"/>
                <a:ea typeface="+mn-ea"/>
                <a:cs typeface="+mn-cs"/>
              </a:rPr>
              <a:t>n </a:t>
            </a:r>
            <a:r>
              <a:rPr lang="it-IT" sz="1200" b="0" i="0" kern="1200" dirty="0" err="1">
                <a:solidFill>
                  <a:schemeClr val="tx1"/>
                </a:solidFill>
                <a:effectLst/>
                <a:latin typeface="+mn-lt"/>
                <a:ea typeface="+mn-ea"/>
                <a:cs typeface="+mn-cs"/>
              </a:rPr>
              <a:t>contrastro</a:t>
            </a:r>
            <a:r>
              <a:rPr lang="it-IT" sz="1200" b="0" i="0" kern="1200" dirty="0">
                <a:solidFill>
                  <a:schemeClr val="tx1"/>
                </a:solidFill>
                <a:effectLst/>
                <a:latin typeface="+mn-lt"/>
                <a:ea typeface="+mn-ea"/>
                <a:cs typeface="+mn-cs"/>
              </a:rPr>
              <a:t> con gli studi</a:t>
            </a:r>
            <a:r>
              <a:rPr lang="it-IT" sz="1200" b="0" i="0" kern="1200" baseline="0" dirty="0">
                <a:solidFill>
                  <a:schemeClr val="tx1"/>
                </a:solidFill>
                <a:effectLst/>
                <a:latin typeface="+mn-lt"/>
                <a:ea typeface="+mn-ea"/>
                <a:cs typeface="+mn-cs"/>
              </a:rPr>
              <a:t> precedenti   le procedure di body </a:t>
            </a:r>
            <a:r>
              <a:rPr lang="it-IT" sz="1200" b="0" i="0" kern="1200" baseline="0" dirty="0" err="1">
                <a:solidFill>
                  <a:schemeClr val="tx1"/>
                </a:solidFill>
                <a:effectLst/>
                <a:latin typeface="+mn-lt"/>
                <a:ea typeface="+mn-ea"/>
                <a:cs typeface="+mn-cs"/>
              </a:rPr>
              <a:t>conutouring</a:t>
            </a:r>
            <a:r>
              <a:rPr lang="it-IT" sz="1200" b="0" i="0" kern="1200" baseline="0" dirty="0">
                <a:solidFill>
                  <a:schemeClr val="tx1"/>
                </a:solidFill>
                <a:effectLst/>
                <a:latin typeface="+mn-lt"/>
                <a:ea typeface="+mn-ea"/>
                <a:cs typeface="+mn-cs"/>
              </a:rPr>
              <a:t> non portano ad una perdita di peso ne ad un mantenimento dello stesso   in quanto  i</a:t>
            </a:r>
            <a:r>
              <a:rPr lang="it-IT" dirty="0"/>
              <a:t> benefici sembrano più legati alla qualità della vita che non a un vero effetto metabolico.</a:t>
            </a:r>
          </a:p>
          <a:p>
            <a:r>
              <a:rPr lang="it-IT" dirty="0"/>
              <a:t>Questi risultati ci ricordano l’importanza di interpretare i dati con cautela e di distinguere tra associazione di eventi e nesso di causalità</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5</a:t>
            </a:fld>
            <a:endParaRPr lang="it-IT" noProof="0" dirty="0"/>
          </a:p>
        </p:txBody>
      </p:sp>
    </p:spTree>
    <p:extLst>
      <p:ext uri="{BB962C8B-B14F-4D97-AF65-F5344CB8AC3E}">
        <p14:creationId xmlns:p14="http://schemas.microsoft.com/office/powerpoint/2010/main" val="368828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chirurgia plastica di Vicenza si occupa della chirurgia post-</a:t>
            </a:r>
            <a:r>
              <a:rPr lang="it-IT" dirty="0" err="1"/>
              <a:t>bariatrica</a:t>
            </a:r>
            <a:r>
              <a:rPr lang="it-IT" dirty="0"/>
              <a:t> sino dagli arbori di questa </a:t>
            </a:r>
            <a:r>
              <a:rPr lang="it-IT" dirty="0" err="1"/>
              <a:t>ultraspecializzzione</a:t>
            </a:r>
            <a:r>
              <a:rPr lang="it-IT" dirty="0"/>
              <a:t> al punto che, al di la di quanto confermato dalla letteratura, nel nostro reparto ci siamo fatti una opinione ben precisa di quanto sia importante questo tipo di chirurgia post calo ponderale sia per la casistica operatoria oramai molto vasta sia perché da molti anni siamo a stretto contatto con questi pazienti e abbiamo potuto vedere in modo netto il benessere </a:t>
            </a:r>
            <a:r>
              <a:rPr lang="it-IT" dirty="0" err="1"/>
              <a:t>psico</a:t>
            </a:r>
            <a:r>
              <a:rPr lang="it-IT" dirty="0"/>
              <a:t> fisico che consegue alla chirurgia plastica dopo il rimodellamento corporeo</a:t>
            </a:r>
          </a:p>
          <a:p>
            <a:endParaRPr lang="it-IT" dirty="0"/>
          </a:p>
          <a:p>
            <a:r>
              <a:rPr lang="it-IT" dirty="0"/>
              <a:t> </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6</a:t>
            </a:fld>
            <a:endParaRPr lang="it-IT" noProof="0" dirty="0"/>
          </a:p>
        </p:txBody>
      </p:sp>
    </p:spTree>
    <p:extLst>
      <p:ext uri="{BB962C8B-B14F-4D97-AF65-F5344CB8AC3E}">
        <p14:creationId xmlns:p14="http://schemas.microsoft.com/office/powerpoint/2010/main" val="295420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Numerose pubblicazioni sottolineano l’importanza del benessere psicologico ( nell’autostima, nella percezione della propria immagine</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corporea e nella salute mentale ) che questi pazienti sperimentano dopo la chirurgia ricostruttiva post </a:t>
            </a:r>
            <a:r>
              <a:rPr lang="it-IT" sz="1200" b="0" i="0" kern="1200" dirty="0" err="1">
                <a:solidFill>
                  <a:schemeClr val="tx1"/>
                </a:solidFill>
                <a:effectLst/>
                <a:latin typeface="+mn-lt"/>
                <a:ea typeface="+mn-ea"/>
                <a:cs typeface="+mn-cs"/>
              </a:rPr>
              <a:t>bariatrica</a:t>
            </a:r>
            <a:r>
              <a:rPr lang="it-IT" sz="1200" b="0" i="0" kern="1200" dirty="0">
                <a:solidFill>
                  <a:schemeClr val="tx1"/>
                </a:solidFill>
                <a:effectLst/>
                <a:latin typeface="+mn-lt"/>
                <a:ea typeface="+mn-ea"/>
                <a:cs typeface="+mn-cs"/>
              </a:rPr>
              <a:t>, sensazioni che io stesso per primo percepisco e che mi vengono confermate direttamente dai pazienti  stessi e dai colleghi chirurghi plastici  che si occupano di questa patologia</a:t>
            </a:r>
          </a:p>
          <a:p>
            <a:r>
              <a:rPr lang="it-IT" sz="1200" b="0" i="0" kern="1200" dirty="0">
                <a:solidFill>
                  <a:schemeClr val="tx1"/>
                </a:solidFill>
                <a:effectLst/>
                <a:latin typeface="+mn-lt"/>
                <a:ea typeface="+mn-ea"/>
                <a:cs typeface="+mn-cs"/>
              </a:rPr>
              <a:t>In particolare questo studio pubblicato nel marzo del 2024 del Plastic </a:t>
            </a:r>
            <a:r>
              <a:rPr lang="it-IT" sz="1200" b="0" i="0" kern="1200" dirty="0" err="1">
                <a:solidFill>
                  <a:schemeClr val="tx1"/>
                </a:solidFill>
                <a:effectLst/>
                <a:latin typeface="+mn-lt"/>
                <a:ea typeface="+mn-ea"/>
                <a:cs typeface="+mn-cs"/>
              </a:rPr>
              <a:t>Recostructive</a:t>
            </a:r>
            <a:r>
              <a:rPr lang="it-IT" sz="1200" b="0" i="0" kern="1200" dirty="0">
                <a:solidFill>
                  <a:schemeClr val="tx1"/>
                </a:solidFill>
                <a:effectLst/>
                <a:latin typeface="+mn-lt"/>
                <a:ea typeface="+mn-ea"/>
                <a:cs typeface="+mn-cs"/>
              </a:rPr>
              <a:t>  giunge </a:t>
            </a:r>
            <a:r>
              <a:rPr lang="it-IT" sz="1200" b="0" i="0" kern="1200" dirty="0" err="1">
                <a:solidFill>
                  <a:schemeClr val="tx1"/>
                </a:solidFill>
                <a:effectLst/>
                <a:latin typeface="+mn-lt"/>
                <a:ea typeface="+mn-ea"/>
                <a:cs typeface="+mn-cs"/>
              </a:rPr>
              <a:t>all</a:t>
            </a:r>
            <a:r>
              <a:rPr lang="it-IT" sz="1200" b="0" i="0" kern="1200" dirty="0">
                <a:solidFill>
                  <a:schemeClr val="tx1"/>
                </a:solidFill>
                <a:effectLst/>
                <a:latin typeface="+mn-lt"/>
                <a:ea typeface="+mn-ea"/>
                <a:cs typeface="+mn-cs"/>
              </a:rPr>
              <a:t> conclusione che, indipendentemente dal peso, i benefici psicologici e funzionali della chirurgia plastica post-</a:t>
            </a:r>
            <a:r>
              <a:rPr lang="it-IT" sz="1200" b="0" i="0" kern="1200" dirty="0" err="1">
                <a:solidFill>
                  <a:schemeClr val="tx1"/>
                </a:solidFill>
                <a:effectLst/>
                <a:latin typeface="+mn-lt"/>
                <a:ea typeface="+mn-ea"/>
                <a:cs typeface="+mn-cs"/>
              </a:rPr>
              <a:t>bariatrica</a:t>
            </a:r>
            <a:r>
              <a:rPr lang="it-IT" sz="1200" b="0" i="0" kern="1200" dirty="0">
                <a:solidFill>
                  <a:schemeClr val="tx1"/>
                </a:solidFill>
                <a:effectLst/>
                <a:latin typeface="+mn-lt"/>
                <a:ea typeface="+mn-ea"/>
                <a:cs typeface="+mn-cs"/>
              </a:rPr>
              <a:t> sono  rilevanti rispetto al gruppo controllo che non ha effettuato questi </a:t>
            </a:r>
            <a:r>
              <a:rPr lang="it-IT" sz="1200" b="0" i="0" kern="1200" dirty="0" err="1">
                <a:solidFill>
                  <a:schemeClr val="tx1"/>
                </a:solidFill>
                <a:effectLst/>
                <a:latin typeface="+mn-lt"/>
                <a:ea typeface="+mn-ea"/>
                <a:cs typeface="+mn-cs"/>
              </a:rPr>
              <a:t>interventiu</a:t>
            </a:r>
            <a:r>
              <a:rPr lang="it-IT" sz="1200" b="0" i="0" kern="1200" dirty="0">
                <a:solidFill>
                  <a:schemeClr val="tx1"/>
                </a:solidFill>
                <a:effectLst/>
                <a:latin typeface="+mn-lt"/>
                <a:ea typeface="+mn-ea"/>
                <a:cs typeface="+mn-cs"/>
              </a:rPr>
              <a:t>.</a:t>
            </a:r>
            <a:br>
              <a:rPr lang="it-IT" dirty="0"/>
            </a:br>
            <a:r>
              <a:rPr lang="it-IT" sz="1200" b="0" i="0" kern="1200" dirty="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7</a:t>
            </a:fld>
            <a:endParaRPr lang="it-IT" noProof="0" dirty="0"/>
          </a:p>
        </p:txBody>
      </p:sp>
    </p:spTree>
    <p:extLst>
      <p:ext uri="{BB962C8B-B14F-4D97-AF65-F5344CB8AC3E}">
        <p14:creationId xmlns:p14="http://schemas.microsoft.com/office/powerpoint/2010/main" val="122391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 stesso studio preso in esame che analizza</a:t>
            </a:r>
            <a:r>
              <a:rPr lang="it-IT" baseline="0" dirty="0"/>
              <a:t> il benessere psicologico dei pazienti andati incontro a body </a:t>
            </a:r>
            <a:r>
              <a:rPr lang="it-IT" baseline="0" dirty="0" err="1"/>
              <a:t>contouring</a:t>
            </a:r>
            <a:r>
              <a:rPr lang="it-IT" baseline="0" dirty="0"/>
              <a:t> afferma infatti un netto miglioramento della qualità di vita e la riduzione dei livelli di ansia nella popolazione presa in esame senza però una </a:t>
            </a:r>
            <a:r>
              <a:rPr lang="it-IT" baseline="0" dirty="0" err="1"/>
              <a:t>sighificativa</a:t>
            </a:r>
            <a:r>
              <a:rPr lang="it-IT" baseline="0" dirty="0"/>
              <a:t> riduzione sul consumo di </a:t>
            </a:r>
            <a:r>
              <a:rPr lang="it-IT" baseline="0" dirty="0" err="1"/>
              <a:t>farmanci</a:t>
            </a:r>
            <a:r>
              <a:rPr lang="it-IT" baseline="0" dirty="0"/>
              <a:t> antidepressivi</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8</a:t>
            </a:fld>
            <a:endParaRPr lang="it-IT" noProof="0" dirty="0"/>
          </a:p>
        </p:txBody>
      </p:sp>
    </p:spTree>
    <p:extLst>
      <p:ext uri="{BB962C8B-B14F-4D97-AF65-F5344CB8AC3E}">
        <p14:creationId xmlns:p14="http://schemas.microsoft.com/office/powerpoint/2010/main" val="26875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Inoltre, anche queste   pubblicazioni </a:t>
            </a:r>
            <a:r>
              <a:rPr lang="it-IT" sz="1200" b="0" i="0" kern="1200" dirty="0" err="1">
                <a:solidFill>
                  <a:schemeClr val="tx1"/>
                </a:solidFill>
                <a:effectLst/>
                <a:latin typeface="+mn-lt"/>
                <a:ea typeface="+mn-ea"/>
                <a:cs typeface="+mn-cs"/>
              </a:rPr>
              <a:t>sotoloinaneno</a:t>
            </a:r>
            <a:r>
              <a:rPr lang="it-IT" sz="1200" b="0" i="0" kern="1200" dirty="0">
                <a:solidFill>
                  <a:schemeClr val="tx1"/>
                </a:solidFill>
                <a:effectLst/>
                <a:latin typeface="+mn-lt"/>
                <a:ea typeface="+mn-ea"/>
                <a:cs typeface="+mn-cs"/>
              </a:rPr>
              <a:t> i miglioramenti di questi pazienti in moltissimi ambiti</a:t>
            </a:r>
            <a:r>
              <a:rPr lang="it-IT" sz="1200" b="0" i="0" kern="1200" baseline="0" dirty="0">
                <a:solidFill>
                  <a:schemeClr val="tx1"/>
                </a:solidFill>
                <a:effectLst/>
                <a:latin typeface="+mn-lt"/>
                <a:ea typeface="+mn-ea"/>
                <a:cs typeface="+mn-cs"/>
              </a:rPr>
              <a:t> di analisi, a partire dal benessere psicosociale legato al </a:t>
            </a:r>
            <a:r>
              <a:rPr lang="it-IT" sz="1200" b="0" i="0" kern="1200" baseline="0" dirty="0" err="1">
                <a:solidFill>
                  <a:schemeClr val="tx1"/>
                </a:solidFill>
                <a:effectLst/>
                <a:latin typeface="+mn-lt"/>
                <a:ea typeface="+mn-ea"/>
                <a:cs typeface="+mn-cs"/>
              </a:rPr>
              <a:t>milgioramento</a:t>
            </a:r>
            <a:r>
              <a:rPr lang="it-IT" sz="1200" b="0" i="0" kern="1200" baseline="0" dirty="0">
                <a:solidFill>
                  <a:schemeClr val="tx1"/>
                </a:solidFill>
                <a:effectLst/>
                <a:latin typeface="+mn-lt"/>
                <a:ea typeface="+mn-ea"/>
                <a:cs typeface="+mn-cs"/>
              </a:rPr>
              <a:t> della percezione della propria immagine corporea e della  conseguente salute mentale  …</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9</a:t>
            </a:fld>
            <a:endParaRPr lang="it-IT" noProof="0" dirty="0"/>
          </a:p>
        </p:txBody>
      </p:sp>
    </p:spTree>
    <p:extLst>
      <p:ext uri="{BB962C8B-B14F-4D97-AF65-F5344CB8AC3E}">
        <p14:creationId xmlns:p14="http://schemas.microsoft.com/office/powerpoint/2010/main" val="126598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12/05/2025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12/05/2025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12/05/2025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12/05/2025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12/05/2025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12/05/2025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12/05/2025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12/05/2025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12/05/2025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12/05/2025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12/05/2025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12/05/2025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7B1EF3D6-F267-5A27-D435-C5005BA4AA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302" b="1411"/>
          <a:stretch/>
        </p:blipFill>
        <p:spPr>
          <a:xfrm>
            <a:off x="0" y="-3841"/>
            <a:ext cx="4984836"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12/05/2025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12/05/2025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12/05/2025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12/05/2025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12/05/2025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12/05/2025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12/05/2025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12/05/2025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503178" y="758952"/>
            <a:ext cx="6688822" cy="3749548"/>
          </a:xfrm>
        </p:spPr>
        <p:txBody>
          <a:bodyPr>
            <a:normAutofit fontScale="90000"/>
          </a:bodyPr>
          <a:lstStyle/>
          <a:p>
            <a:r>
              <a:rPr lang="it-IT" dirty="0"/>
              <a:t>RUOLO DELLA CHIRURGIA PLASTICA NEL CALO PONDERALE DOPO CHIRURGIA BARIATRICA</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620624" y="4508499"/>
            <a:ext cx="5537827" cy="2349501"/>
          </a:xfrm>
        </p:spPr>
        <p:txBody>
          <a:bodyPr>
            <a:normAutofit fontScale="85000" lnSpcReduction="10000"/>
          </a:bodyPr>
          <a:lstStyle/>
          <a:p>
            <a:r>
              <a:rPr lang="it-IT" sz="2800" b="1" dirty="0">
                <a:solidFill>
                  <a:srgbClr val="00ACB6"/>
                </a:solidFill>
              </a:rPr>
              <a:t>Yuri </a:t>
            </a:r>
            <a:r>
              <a:rPr lang="it-IT" sz="2800" b="1" dirty="0" err="1">
                <a:solidFill>
                  <a:srgbClr val="00ACB6"/>
                </a:solidFill>
              </a:rPr>
              <a:t>cempellin</a:t>
            </a:r>
            <a:endParaRPr lang="it-IT" sz="2800" b="1" dirty="0">
              <a:solidFill>
                <a:srgbClr val="00ACB6"/>
              </a:solidFill>
            </a:endParaRPr>
          </a:p>
          <a:p>
            <a:endParaRPr lang="it-IT" sz="2800" b="1" dirty="0">
              <a:solidFill>
                <a:srgbClr val="00ACB6"/>
              </a:solidFill>
            </a:endParaRPr>
          </a:p>
          <a:p>
            <a:r>
              <a:rPr lang="it-IT" sz="2000" b="1" dirty="0">
                <a:solidFill>
                  <a:srgbClr val="00ACB6"/>
                </a:solidFill>
              </a:rPr>
              <a:t>U.O.C. Chirurgia plastica ricostruttiva</a:t>
            </a:r>
          </a:p>
          <a:p>
            <a:r>
              <a:rPr lang="it-IT" sz="2000" b="1" dirty="0">
                <a:solidFill>
                  <a:srgbClr val="00ACB6"/>
                </a:solidFill>
              </a:rPr>
              <a:t>azienda AULSS8 Vicenza</a:t>
            </a:r>
          </a:p>
          <a:p>
            <a:r>
              <a:rPr lang="it-IT" sz="2000" b="1" dirty="0">
                <a:solidFill>
                  <a:srgbClr val="00ACB6"/>
                </a:solidFill>
              </a:rPr>
              <a:t>Direttore dr Leonardo sartore</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29518C-96FB-4A5E-8C2D-1ED58DA0CC41}"/>
              </a:ext>
            </a:extLst>
          </p:cNvPr>
          <p:cNvSpPr>
            <a:spLocks noGrp="1"/>
          </p:cNvSpPr>
          <p:nvPr>
            <p:ph type="title"/>
          </p:nvPr>
        </p:nvSpPr>
        <p:spPr/>
        <p:txBody>
          <a:bodyPr/>
          <a:lstStyle/>
          <a:p>
            <a:r>
              <a:rPr lang="it-IT" dirty="0"/>
              <a:t>… sulla attività fisica... </a:t>
            </a:r>
          </a:p>
        </p:txBody>
      </p:sp>
      <p:pic>
        <p:nvPicPr>
          <p:cNvPr id="4" name="Segnaposto contenuto 3">
            <a:extLst>
              <a:ext uri="{FF2B5EF4-FFF2-40B4-BE49-F238E27FC236}">
                <a16:creationId xmlns:a16="http://schemas.microsoft.com/office/drawing/2014/main" id="{FEEE0A14-C2E4-46B7-9937-D917DBE2E171}"/>
              </a:ext>
            </a:extLst>
          </p:cNvPr>
          <p:cNvPicPr>
            <a:picLocks noGrp="1" noChangeAspect="1"/>
          </p:cNvPicPr>
          <p:nvPr>
            <p:ph idx="1"/>
          </p:nvPr>
        </p:nvPicPr>
        <p:blipFill>
          <a:blip r:embed="rId3"/>
          <a:stretch>
            <a:fillRect/>
          </a:stretch>
        </p:blipFill>
        <p:spPr>
          <a:xfrm>
            <a:off x="606021" y="1995099"/>
            <a:ext cx="5792008" cy="3296110"/>
          </a:xfrm>
          <a:prstGeom prst="rect">
            <a:avLst/>
          </a:prstGeom>
        </p:spPr>
      </p:pic>
      <p:pic>
        <p:nvPicPr>
          <p:cNvPr id="5" name="Immagine 4">
            <a:extLst>
              <a:ext uri="{FF2B5EF4-FFF2-40B4-BE49-F238E27FC236}">
                <a16:creationId xmlns:a16="http://schemas.microsoft.com/office/drawing/2014/main" id="{07B1038A-9BD4-47AA-A7E3-220FDFF2207D}"/>
              </a:ext>
            </a:extLst>
          </p:cNvPr>
          <p:cNvPicPr>
            <a:picLocks noChangeAspect="1"/>
          </p:cNvPicPr>
          <p:nvPr/>
        </p:nvPicPr>
        <p:blipFill>
          <a:blip r:embed="rId4"/>
          <a:stretch>
            <a:fillRect/>
          </a:stretch>
        </p:blipFill>
        <p:spPr>
          <a:xfrm>
            <a:off x="6856229" y="357723"/>
            <a:ext cx="5250569" cy="6500277"/>
          </a:xfrm>
          <a:prstGeom prst="rect">
            <a:avLst/>
          </a:prstGeom>
        </p:spPr>
      </p:pic>
    </p:spTree>
    <p:extLst>
      <p:ext uri="{BB962C8B-B14F-4D97-AF65-F5344CB8AC3E}">
        <p14:creationId xmlns:p14="http://schemas.microsoft.com/office/powerpoint/2010/main" val="110812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961B60-75A0-4038-85F2-A83CD53C7284}"/>
              </a:ext>
            </a:extLst>
          </p:cNvPr>
          <p:cNvSpPr>
            <a:spLocks noGrp="1"/>
          </p:cNvSpPr>
          <p:nvPr>
            <p:ph type="title"/>
          </p:nvPr>
        </p:nvSpPr>
        <p:spPr/>
        <p:txBody>
          <a:bodyPr/>
          <a:lstStyle/>
          <a:p>
            <a:r>
              <a:rPr lang="it-IT" dirty="0"/>
              <a:t>… impatto su attività metabolica </a:t>
            </a:r>
          </a:p>
        </p:txBody>
      </p:sp>
      <p:pic>
        <p:nvPicPr>
          <p:cNvPr id="4" name="Immagine 3">
            <a:extLst>
              <a:ext uri="{FF2B5EF4-FFF2-40B4-BE49-F238E27FC236}">
                <a16:creationId xmlns:a16="http://schemas.microsoft.com/office/drawing/2014/main" id="{48B52C7B-55DF-4BD5-9C66-B0FDDAEBC187}"/>
              </a:ext>
            </a:extLst>
          </p:cNvPr>
          <p:cNvPicPr>
            <a:picLocks noChangeAspect="1"/>
          </p:cNvPicPr>
          <p:nvPr/>
        </p:nvPicPr>
        <p:blipFill rotWithShape="1">
          <a:blip r:embed="rId3"/>
          <a:srcRect t="12795"/>
          <a:stretch/>
        </p:blipFill>
        <p:spPr>
          <a:xfrm>
            <a:off x="385433" y="2108200"/>
            <a:ext cx="6878010" cy="1719633"/>
          </a:xfrm>
          <a:prstGeom prst="rect">
            <a:avLst/>
          </a:prstGeom>
        </p:spPr>
      </p:pic>
      <p:pic>
        <p:nvPicPr>
          <p:cNvPr id="8" name="Immagine 7">
            <a:extLst>
              <a:ext uri="{FF2B5EF4-FFF2-40B4-BE49-F238E27FC236}">
                <a16:creationId xmlns:a16="http://schemas.microsoft.com/office/drawing/2014/main" id="{43FB47BB-A1A5-45F9-A3F7-33F361202C54}"/>
              </a:ext>
            </a:extLst>
          </p:cNvPr>
          <p:cNvPicPr>
            <a:picLocks noChangeAspect="1"/>
          </p:cNvPicPr>
          <p:nvPr/>
        </p:nvPicPr>
        <p:blipFill rotWithShape="1">
          <a:blip r:embed="rId4"/>
          <a:srcRect l="3859" t="11530" r="1900" b="20530"/>
          <a:stretch/>
        </p:blipFill>
        <p:spPr>
          <a:xfrm>
            <a:off x="510158" y="4294924"/>
            <a:ext cx="4235097" cy="1624611"/>
          </a:xfrm>
          <a:prstGeom prst="rect">
            <a:avLst/>
          </a:prstGeom>
        </p:spPr>
      </p:pic>
      <p:pic>
        <p:nvPicPr>
          <p:cNvPr id="9" name="Immagine 8">
            <a:extLst>
              <a:ext uri="{FF2B5EF4-FFF2-40B4-BE49-F238E27FC236}">
                <a16:creationId xmlns:a16="http://schemas.microsoft.com/office/drawing/2014/main" id="{C9210D29-0BA2-48B2-AEF4-CA701A0E28B5}"/>
              </a:ext>
            </a:extLst>
          </p:cNvPr>
          <p:cNvPicPr>
            <a:picLocks noChangeAspect="1"/>
          </p:cNvPicPr>
          <p:nvPr/>
        </p:nvPicPr>
        <p:blipFill>
          <a:blip r:embed="rId5"/>
          <a:stretch>
            <a:fillRect/>
          </a:stretch>
        </p:blipFill>
        <p:spPr>
          <a:xfrm>
            <a:off x="5147870" y="4226316"/>
            <a:ext cx="6768170" cy="2276473"/>
          </a:xfrm>
          <a:prstGeom prst="rect">
            <a:avLst/>
          </a:prstGeom>
        </p:spPr>
      </p:pic>
    </p:spTree>
    <p:extLst>
      <p:ext uri="{BB962C8B-B14F-4D97-AF65-F5344CB8AC3E}">
        <p14:creationId xmlns:p14="http://schemas.microsoft.com/office/powerpoint/2010/main" val="325203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274BD6-981F-40EE-89EC-64BF288281AD}"/>
              </a:ext>
            </a:extLst>
          </p:cNvPr>
          <p:cNvSpPr>
            <a:spLocks noGrp="1"/>
          </p:cNvSpPr>
          <p:nvPr>
            <p:ph type="title"/>
          </p:nvPr>
        </p:nvSpPr>
        <p:spPr/>
        <p:txBody>
          <a:bodyPr/>
          <a:lstStyle/>
          <a:p>
            <a:r>
              <a:rPr lang="it-IT" dirty="0"/>
              <a:t>Cosa ci dicono le linee guida</a:t>
            </a:r>
          </a:p>
        </p:txBody>
      </p:sp>
      <p:pic>
        <p:nvPicPr>
          <p:cNvPr id="5" name="Segnaposto contenuto 4">
            <a:extLst>
              <a:ext uri="{FF2B5EF4-FFF2-40B4-BE49-F238E27FC236}">
                <a16:creationId xmlns:a16="http://schemas.microsoft.com/office/drawing/2014/main" id="{104B1C68-E22F-42D8-8994-2317BD8888ED}"/>
              </a:ext>
            </a:extLst>
          </p:cNvPr>
          <p:cNvPicPr>
            <a:picLocks noGrp="1" noChangeAspect="1"/>
          </p:cNvPicPr>
          <p:nvPr>
            <p:ph idx="1"/>
          </p:nvPr>
        </p:nvPicPr>
        <p:blipFill>
          <a:blip r:embed="rId3"/>
          <a:stretch>
            <a:fillRect/>
          </a:stretch>
        </p:blipFill>
        <p:spPr>
          <a:xfrm>
            <a:off x="1097280" y="1996440"/>
            <a:ext cx="4481662" cy="3760788"/>
          </a:xfrm>
          <a:prstGeom prst="rect">
            <a:avLst/>
          </a:prstGeom>
        </p:spPr>
      </p:pic>
      <p:pic>
        <p:nvPicPr>
          <p:cNvPr id="4" name="Immagine 3">
            <a:extLst>
              <a:ext uri="{FF2B5EF4-FFF2-40B4-BE49-F238E27FC236}">
                <a16:creationId xmlns:a16="http://schemas.microsoft.com/office/drawing/2014/main" id="{F5F5B15A-30AF-4CEA-AB6D-633696343829}"/>
              </a:ext>
            </a:extLst>
          </p:cNvPr>
          <p:cNvPicPr>
            <a:picLocks noChangeAspect="1"/>
          </p:cNvPicPr>
          <p:nvPr/>
        </p:nvPicPr>
        <p:blipFill>
          <a:blip r:embed="rId4"/>
          <a:stretch>
            <a:fillRect/>
          </a:stretch>
        </p:blipFill>
        <p:spPr>
          <a:xfrm>
            <a:off x="6457077" y="1731548"/>
            <a:ext cx="5315711" cy="5126452"/>
          </a:xfrm>
          <a:prstGeom prst="rect">
            <a:avLst/>
          </a:prstGeom>
        </p:spPr>
      </p:pic>
    </p:spTree>
    <p:extLst>
      <p:ext uri="{BB962C8B-B14F-4D97-AF65-F5344CB8AC3E}">
        <p14:creationId xmlns:p14="http://schemas.microsoft.com/office/powerpoint/2010/main" val="2370876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6251FA-C47C-4120-8E45-D6F1EF2EEDB7}"/>
              </a:ext>
            </a:extLst>
          </p:cNvPr>
          <p:cNvSpPr>
            <a:spLocks noGrp="1"/>
          </p:cNvSpPr>
          <p:nvPr>
            <p:ph type="title"/>
          </p:nvPr>
        </p:nvSpPr>
        <p:spPr/>
        <p:txBody>
          <a:bodyPr/>
          <a:lstStyle/>
          <a:p>
            <a:r>
              <a:rPr lang="it-IT" i="1" dirty="0"/>
              <a:t> </a:t>
            </a:r>
            <a:r>
              <a:rPr lang="it-IT" dirty="0"/>
              <a:t>Importanza della Chirurgia Plastica</a:t>
            </a:r>
          </a:p>
        </p:txBody>
      </p:sp>
      <p:sp>
        <p:nvSpPr>
          <p:cNvPr id="3" name="Segnaposto contenuto 2">
            <a:extLst>
              <a:ext uri="{FF2B5EF4-FFF2-40B4-BE49-F238E27FC236}">
                <a16:creationId xmlns:a16="http://schemas.microsoft.com/office/drawing/2014/main" id="{DFC6C95C-B0C2-45FA-9118-ABDB89DB4CAF}"/>
              </a:ext>
            </a:extLst>
          </p:cNvPr>
          <p:cNvSpPr>
            <a:spLocks noGrp="1"/>
          </p:cNvSpPr>
          <p:nvPr>
            <p:ph idx="1"/>
          </p:nvPr>
        </p:nvSpPr>
        <p:spPr/>
        <p:txBody>
          <a:bodyPr>
            <a:normAutofit lnSpcReduction="10000"/>
          </a:bodyPr>
          <a:lstStyle/>
          <a:p>
            <a:endParaRPr lang="it-IT" dirty="0"/>
          </a:p>
          <a:p>
            <a:r>
              <a:rPr lang="it-IT" dirty="0"/>
              <a:t>Importanza confermata in maniera trasversale e multifattoriale </a:t>
            </a:r>
          </a:p>
          <a:p>
            <a:endParaRPr lang="it-IT" dirty="0"/>
          </a:p>
          <a:p>
            <a:r>
              <a:rPr lang="it-IT" dirty="0"/>
              <a:t>Fisico</a:t>
            </a:r>
          </a:p>
          <a:p>
            <a:r>
              <a:rPr lang="it-IT" dirty="0"/>
              <a:t>Psicologico</a:t>
            </a:r>
          </a:p>
          <a:p>
            <a:r>
              <a:rPr lang="it-IT" dirty="0"/>
              <a:t>Sociale </a:t>
            </a:r>
          </a:p>
          <a:p>
            <a:r>
              <a:rPr lang="it-IT" dirty="0"/>
              <a:t>Metabolico – controverso -</a:t>
            </a:r>
          </a:p>
          <a:p>
            <a:r>
              <a:rPr lang="it-IT" dirty="0"/>
              <a:t>Impatto complessivo sulla «qualità di vita»</a:t>
            </a:r>
          </a:p>
          <a:p>
            <a:endParaRPr lang="it-IT" dirty="0"/>
          </a:p>
          <a:p>
            <a:pPr marL="0" indent="0">
              <a:buNone/>
            </a:pPr>
            <a:endParaRPr lang="it-IT" dirty="0"/>
          </a:p>
        </p:txBody>
      </p:sp>
    </p:spTree>
    <p:extLst>
      <p:ext uri="{BB962C8B-B14F-4D97-AF65-F5344CB8AC3E}">
        <p14:creationId xmlns:p14="http://schemas.microsoft.com/office/powerpoint/2010/main" val="292156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29BD92-E3DB-481D-B81D-E71643C4E939}"/>
              </a:ext>
            </a:extLst>
          </p:cNvPr>
          <p:cNvSpPr>
            <a:spLocks noGrp="1"/>
          </p:cNvSpPr>
          <p:nvPr>
            <p:ph type="title"/>
          </p:nvPr>
        </p:nvSpPr>
        <p:spPr/>
        <p:txBody>
          <a:bodyPr/>
          <a:lstStyle/>
          <a:p>
            <a:r>
              <a:rPr lang="it-IT" dirty="0" err="1"/>
              <a:t>Addominoplastica</a:t>
            </a:r>
            <a:endParaRPr lang="it-IT" dirty="0"/>
          </a:p>
        </p:txBody>
      </p:sp>
      <p:sp>
        <p:nvSpPr>
          <p:cNvPr id="3" name="Segnaposto contenuto 2">
            <a:extLst>
              <a:ext uri="{FF2B5EF4-FFF2-40B4-BE49-F238E27FC236}">
                <a16:creationId xmlns:a16="http://schemas.microsoft.com/office/drawing/2014/main" id="{6F656DB2-C82C-4119-AECA-DA264402ADA1}"/>
              </a:ext>
            </a:extLst>
          </p:cNvPr>
          <p:cNvSpPr>
            <a:spLocks noGrp="1"/>
          </p:cNvSpPr>
          <p:nvPr>
            <p:ph idx="1"/>
          </p:nvPr>
        </p:nvSpPr>
        <p:spPr/>
        <p:txBody>
          <a:bodyPr/>
          <a:lstStyle/>
          <a:p>
            <a:endParaRPr lang="it-IT" dirty="0"/>
          </a:p>
        </p:txBody>
      </p:sp>
      <p:pic>
        <p:nvPicPr>
          <p:cNvPr id="4" name="Segnaposto contenuto 7">
            <a:extLst>
              <a:ext uri="{FF2B5EF4-FFF2-40B4-BE49-F238E27FC236}">
                <a16:creationId xmlns:a16="http://schemas.microsoft.com/office/drawing/2014/main" id="{568FD4F4-4485-4A60-AA3E-559545D4C6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43" t="11609" r="13214" b="6710"/>
          <a:stretch/>
        </p:blipFill>
        <p:spPr>
          <a:xfrm>
            <a:off x="2637056" y="1872548"/>
            <a:ext cx="2210259" cy="2075558"/>
          </a:xfrm>
          <a:prstGeom prst="rect">
            <a:avLst/>
          </a:prstGeom>
        </p:spPr>
      </p:pic>
      <p:pic>
        <p:nvPicPr>
          <p:cNvPr id="5" name="Immagine 4">
            <a:extLst>
              <a:ext uri="{FF2B5EF4-FFF2-40B4-BE49-F238E27FC236}">
                <a16:creationId xmlns:a16="http://schemas.microsoft.com/office/drawing/2014/main" id="{0756E002-3E59-441D-86ED-9C36A8F625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11" t="-1" r="27238" b="26198"/>
          <a:stretch/>
        </p:blipFill>
        <p:spPr>
          <a:xfrm>
            <a:off x="55042" y="1899676"/>
            <a:ext cx="2453004" cy="2059773"/>
          </a:xfrm>
          <a:prstGeom prst="rect">
            <a:avLst/>
          </a:prstGeom>
        </p:spPr>
      </p:pic>
      <p:pic>
        <p:nvPicPr>
          <p:cNvPr id="6" name="Immagine 5">
            <a:extLst>
              <a:ext uri="{FF2B5EF4-FFF2-40B4-BE49-F238E27FC236}">
                <a16:creationId xmlns:a16="http://schemas.microsoft.com/office/drawing/2014/main" id="{F99595BC-04A8-455D-B70A-4A3E286C7F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44" r="25906" b="24710"/>
          <a:stretch/>
        </p:blipFill>
        <p:spPr>
          <a:xfrm>
            <a:off x="152956" y="4083295"/>
            <a:ext cx="2355090" cy="2290330"/>
          </a:xfrm>
          <a:prstGeom prst="rect">
            <a:avLst/>
          </a:prstGeom>
        </p:spPr>
      </p:pic>
      <p:pic>
        <p:nvPicPr>
          <p:cNvPr id="7" name="Immagine 6">
            <a:extLst>
              <a:ext uri="{FF2B5EF4-FFF2-40B4-BE49-F238E27FC236}">
                <a16:creationId xmlns:a16="http://schemas.microsoft.com/office/drawing/2014/main" id="{D755EBEC-E6DF-46E6-9A0E-8A2C7C3B94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524" r="28187" b="9460"/>
          <a:stretch/>
        </p:blipFill>
        <p:spPr>
          <a:xfrm>
            <a:off x="2782550" y="4083294"/>
            <a:ext cx="2064765" cy="2290330"/>
          </a:xfrm>
          <a:prstGeom prst="rect">
            <a:avLst/>
          </a:prstGeom>
        </p:spPr>
      </p:pic>
      <p:pic>
        <p:nvPicPr>
          <p:cNvPr id="8" name="Immagine" descr="Immagine">
            <a:extLst>
              <a:ext uri="{FF2B5EF4-FFF2-40B4-BE49-F238E27FC236}">
                <a16:creationId xmlns:a16="http://schemas.microsoft.com/office/drawing/2014/main" id="{D85A16E2-20DC-4E55-99DE-B5A04DEF18F8}"/>
              </a:ext>
            </a:extLst>
          </p:cNvPr>
          <p:cNvPicPr>
            <a:picLocks noChangeAspect="1"/>
          </p:cNvPicPr>
          <p:nvPr/>
        </p:nvPicPr>
        <p:blipFill>
          <a:blip r:embed="rId7">
            <a:extLst/>
          </a:blip>
          <a:stretch>
            <a:fillRect/>
          </a:stretch>
        </p:blipFill>
        <p:spPr>
          <a:xfrm>
            <a:off x="8319590" y="655794"/>
            <a:ext cx="1633142" cy="2346884"/>
          </a:xfrm>
          <a:prstGeom prst="rect">
            <a:avLst/>
          </a:prstGeom>
          <a:ln w="12700">
            <a:miter lim="400000"/>
          </a:ln>
        </p:spPr>
      </p:pic>
      <p:pic>
        <p:nvPicPr>
          <p:cNvPr id="9" name="Immagine" descr="Immagine">
            <a:extLst>
              <a:ext uri="{FF2B5EF4-FFF2-40B4-BE49-F238E27FC236}">
                <a16:creationId xmlns:a16="http://schemas.microsoft.com/office/drawing/2014/main" id="{91F3E54A-ED3A-408B-94A6-1530DF9BC361}"/>
              </a:ext>
            </a:extLst>
          </p:cNvPr>
          <p:cNvPicPr>
            <a:picLocks noChangeAspect="1"/>
          </p:cNvPicPr>
          <p:nvPr/>
        </p:nvPicPr>
        <p:blipFill>
          <a:blip r:embed="rId8">
            <a:extLst/>
          </a:blip>
          <a:stretch>
            <a:fillRect/>
          </a:stretch>
        </p:blipFill>
        <p:spPr>
          <a:xfrm>
            <a:off x="10085545" y="655794"/>
            <a:ext cx="1529032" cy="2346884"/>
          </a:xfrm>
          <a:prstGeom prst="rect">
            <a:avLst/>
          </a:prstGeom>
          <a:ln w="12700">
            <a:miter lim="400000"/>
          </a:ln>
        </p:spPr>
      </p:pic>
      <p:pic>
        <p:nvPicPr>
          <p:cNvPr id="10" name="Immagine" descr="Immagine">
            <a:extLst>
              <a:ext uri="{FF2B5EF4-FFF2-40B4-BE49-F238E27FC236}">
                <a16:creationId xmlns:a16="http://schemas.microsoft.com/office/drawing/2014/main" id="{93AC0F4D-FDEA-4479-B58E-49A2A2214D77}"/>
              </a:ext>
            </a:extLst>
          </p:cNvPr>
          <p:cNvPicPr>
            <a:picLocks noChangeAspect="1"/>
          </p:cNvPicPr>
          <p:nvPr/>
        </p:nvPicPr>
        <p:blipFill rotWithShape="1">
          <a:blip r:embed="rId9">
            <a:extLst/>
          </a:blip>
          <a:srcRect b="5461"/>
          <a:stretch/>
        </p:blipFill>
        <p:spPr>
          <a:xfrm>
            <a:off x="8701972" y="4744738"/>
            <a:ext cx="1462305" cy="1911402"/>
          </a:xfrm>
          <a:prstGeom prst="rect">
            <a:avLst/>
          </a:prstGeom>
          <a:ln w="12700">
            <a:miter lim="400000"/>
          </a:ln>
        </p:spPr>
      </p:pic>
      <p:pic>
        <p:nvPicPr>
          <p:cNvPr id="11" name="Immagine" descr="Immagine">
            <a:extLst>
              <a:ext uri="{FF2B5EF4-FFF2-40B4-BE49-F238E27FC236}">
                <a16:creationId xmlns:a16="http://schemas.microsoft.com/office/drawing/2014/main" id="{5B746CFC-7B5A-4DCD-8E03-C99F0404B97F}"/>
              </a:ext>
            </a:extLst>
          </p:cNvPr>
          <p:cNvPicPr>
            <a:picLocks noChangeAspect="1"/>
          </p:cNvPicPr>
          <p:nvPr/>
        </p:nvPicPr>
        <p:blipFill>
          <a:blip r:embed="rId10">
            <a:extLst/>
          </a:blip>
          <a:stretch>
            <a:fillRect/>
          </a:stretch>
        </p:blipFill>
        <p:spPr>
          <a:xfrm>
            <a:off x="10245325" y="4744738"/>
            <a:ext cx="1428626" cy="1911402"/>
          </a:xfrm>
          <a:prstGeom prst="rect">
            <a:avLst/>
          </a:prstGeom>
          <a:ln w="12700">
            <a:miter lim="400000"/>
          </a:ln>
        </p:spPr>
      </p:pic>
      <p:grpSp>
        <p:nvGrpSpPr>
          <p:cNvPr id="12" name="Gruppo 11">
            <a:extLst>
              <a:ext uri="{FF2B5EF4-FFF2-40B4-BE49-F238E27FC236}">
                <a16:creationId xmlns:a16="http://schemas.microsoft.com/office/drawing/2014/main" id="{EB1098FD-1697-405D-B767-FD8501D4D4A6}"/>
              </a:ext>
            </a:extLst>
          </p:cNvPr>
          <p:cNvGrpSpPr/>
          <p:nvPr/>
        </p:nvGrpSpPr>
        <p:grpSpPr>
          <a:xfrm>
            <a:off x="5052202" y="2304905"/>
            <a:ext cx="3640756" cy="3100836"/>
            <a:chOff x="4122717" y="1423038"/>
            <a:chExt cx="5208545" cy="4011924"/>
          </a:xfrm>
        </p:grpSpPr>
        <p:pic>
          <p:nvPicPr>
            <p:cNvPr id="13" name="Immagine" descr="Immagine">
              <a:extLst>
                <a:ext uri="{FF2B5EF4-FFF2-40B4-BE49-F238E27FC236}">
                  <a16:creationId xmlns:a16="http://schemas.microsoft.com/office/drawing/2014/main" id="{B8BA9B9D-A0DC-48AD-BF7C-B55A6000B269}"/>
                </a:ext>
              </a:extLst>
            </p:cNvPr>
            <p:cNvPicPr>
              <a:picLocks noChangeAspect="1"/>
            </p:cNvPicPr>
            <p:nvPr/>
          </p:nvPicPr>
          <p:blipFill>
            <a:blip r:embed="rId11"/>
            <a:stretch>
              <a:fillRect/>
            </a:stretch>
          </p:blipFill>
          <p:spPr>
            <a:xfrm>
              <a:off x="4122717" y="1423038"/>
              <a:ext cx="2727365" cy="4011924"/>
            </a:xfrm>
            <a:prstGeom prst="rect">
              <a:avLst/>
            </a:prstGeom>
            <a:ln w="12700">
              <a:miter lim="400000"/>
            </a:ln>
          </p:spPr>
        </p:pic>
        <p:pic>
          <p:nvPicPr>
            <p:cNvPr id="14" name="Immagine" descr="Immagine">
              <a:extLst>
                <a:ext uri="{FF2B5EF4-FFF2-40B4-BE49-F238E27FC236}">
                  <a16:creationId xmlns:a16="http://schemas.microsoft.com/office/drawing/2014/main" id="{562E1A9C-D711-46A1-9DE9-EC644C402FC8}"/>
                </a:ext>
              </a:extLst>
            </p:cNvPr>
            <p:cNvPicPr>
              <a:picLocks noChangeAspect="1"/>
            </p:cNvPicPr>
            <p:nvPr/>
          </p:nvPicPr>
          <p:blipFill>
            <a:blip r:embed="rId12"/>
            <a:stretch>
              <a:fillRect/>
            </a:stretch>
          </p:blipFill>
          <p:spPr>
            <a:xfrm>
              <a:off x="6934200" y="1423038"/>
              <a:ext cx="2397062" cy="4011924"/>
            </a:xfrm>
            <a:prstGeom prst="rect">
              <a:avLst/>
            </a:prstGeom>
            <a:ln w="12700">
              <a:miter lim="400000"/>
            </a:ln>
          </p:spPr>
        </p:pic>
      </p:grpSp>
    </p:spTree>
    <p:extLst>
      <p:ext uri="{BB962C8B-B14F-4D97-AF65-F5344CB8AC3E}">
        <p14:creationId xmlns:p14="http://schemas.microsoft.com/office/powerpoint/2010/main" val="325506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705881-1292-4F65-ABFC-601855D97428}"/>
              </a:ext>
            </a:extLst>
          </p:cNvPr>
          <p:cNvSpPr>
            <a:spLocks noGrp="1"/>
          </p:cNvSpPr>
          <p:nvPr>
            <p:ph type="title"/>
          </p:nvPr>
        </p:nvSpPr>
        <p:spPr/>
        <p:txBody>
          <a:bodyPr/>
          <a:lstStyle/>
          <a:p>
            <a:r>
              <a:rPr lang="it-IT" dirty="0"/>
              <a:t>Lifting cosce</a:t>
            </a:r>
          </a:p>
        </p:txBody>
      </p:sp>
      <p:pic>
        <p:nvPicPr>
          <p:cNvPr id="9" name="Segnaposto contenuto 4">
            <a:extLst>
              <a:ext uri="{FF2B5EF4-FFF2-40B4-BE49-F238E27FC236}">
                <a16:creationId xmlns:a16="http://schemas.microsoft.com/office/drawing/2014/main" id="{6731667E-4D3E-42D8-9A25-E1C6BD15CC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0" t="27629" r="19226" b="-1098"/>
          <a:stretch/>
        </p:blipFill>
        <p:spPr>
          <a:xfrm>
            <a:off x="8430518" y="1555433"/>
            <a:ext cx="2482801" cy="2181482"/>
          </a:xfrm>
          <a:prstGeom prst="rect">
            <a:avLst/>
          </a:prstGeom>
        </p:spPr>
      </p:pic>
      <p:pic>
        <p:nvPicPr>
          <p:cNvPr id="10" name="Immagine 9">
            <a:extLst>
              <a:ext uri="{FF2B5EF4-FFF2-40B4-BE49-F238E27FC236}">
                <a16:creationId xmlns:a16="http://schemas.microsoft.com/office/drawing/2014/main" id="{5F1E80EE-576A-47FC-9699-59D0CB3F80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07" t="23833" r="25486" b="15173"/>
          <a:stretch/>
        </p:blipFill>
        <p:spPr>
          <a:xfrm>
            <a:off x="5910772" y="1555433"/>
            <a:ext cx="2345632" cy="2139121"/>
          </a:xfrm>
          <a:prstGeom prst="rect">
            <a:avLst/>
          </a:prstGeom>
        </p:spPr>
      </p:pic>
      <p:pic>
        <p:nvPicPr>
          <p:cNvPr id="11" name="Immagine 10">
            <a:extLst>
              <a:ext uri="{FF2B5EF4-FFF2-40B4-BE49-F238E27FC236}">
                <a16:creationId xmlns:a16="http://schemas.microsoft.com/office/drawing/2014/main" id="{2C33A098-6CA8-45FB-A965-0B5D9FCF3D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829" t="25905" r="12457" b="6148"/>
          <a:stretch/>
        </p:blipFill>
        <p:spPr>
          <a:xfrm>
            <a:off x="8467930" y="4133893"/>
            <a:ext cx="2482801" cy="2139121"/>
          </a:xfrm>
          <a:prstGeom prst="rect">
            <a:avLst/>
          </a:prstGeom>
        </p:spPr>
      </p:pic>
      <p:pic>
        <p:nvPicPr>
          <p:cNvPr id="12" name="Immagine 11">
            <a:extLst>
              <a:ext uri="{FF2B5EF4-FFF2-40B4-BE49-F238E27FC236}">
                <a16:creationId xmlns:a16="http://schemas.microsoft.com/office/drawing/2014/main" id="{E54A8D0E-73A8-4E53-9C6F-1FDE69D128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389" t="37014" r="19743"/>
          <a:stretch/>
        </p:blipFill>
        <p:spPr>
          <a:xfrm>
            <a:off x="5860893" y="4133892"/>
            <a:ext cx="2482801" cy="2139121"/>
          </a:xfrm>
          <a:prstGeom prst="rect">
            <a:avLst/>
          </a:prstGeom>
        </p:spPr>
      </p:pic>
      <p:grpSp>
        <p:nvGrpSpPr>
          <p:cNvPr id="13" name="Gruppo 12">
            <a:extLst>
              <a:ext uri="{FF2B5EF4-FFF2-40B4-BE49-F238E27FC236}">
                <a16:creationId xmlns:a16="http://schemas.microsoft.com/office/drawing/2014/main" id="{5F7D300D-D5D7-475E-8ABE-716EA0A2DA5F}"/>
              </a:ext>
            </a:extLst>
          </p:cNvPr>
          <p:cNvGrpSpPr/>
          <p:nvPr/>
        </p:nvGrpSpPr>
        <p:grpSpPr>
          <a:xfrm>
            <a:off x="172101" y="2995863"/>
            <a:ext cx="5564556" cy="2844013"/>
            <a:chOff x="1113625" y="1489539"/>
            <a:chExt cx="10148559" cy="5084997"/>
          </a:xfrm>
        </p:grpSpPr>
        <p:pic>
          <p:nvPicPr>
            <p:cNvPr id="14" name="Picture 2" descr="Img_0082">
              <a:extLst>
                <a:ext uri="{FF2B5EF4-FFF2-40B4-BE49-F238E27FC236}">
                  <a16:creationId xmlns:a16="http://schemas.microsoft.com/office/drawing/2014/main" id="{3F6FF020-6B10-4C05-97C9-E809D51B5D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801" b="5850"/>
            <a:stretch/>
          </p:blipFill>
          <p:spPr bwMode="auto">
            <a:xfrm>
              <a:off x="1113625" y="1489539"/>
              <a:ext cx="4737100" cy="508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OST1">
              <a:extLst>
                <a:ext uri="{FF2B5EF4-FFF2-40B4-BE49-F238E27FC236}">
                  <a16:creationId xmlns:a16="http://schemas.microsoft.com/office/drawing/2014/main" id="{C49CF77B-A429-4BBF-B431-9303452EBD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959"/>
            <a:stretch/>
          </p:blipFill>
          <p:spPr bwMode="auto">
            <a:xfrm>
              <a:off x="6341277" y="1489539"/>
              <a:ext cx="4920907" cy="5084997"/>
            </a:xfrm>
            <a:prstGeom prst="rect">
              <a:avLst/>
            </a:prstGeom>
            <a:noFill/>
            <a:extLst>
              <a:ext uri="{909E8E84-426E-40DD-AFC4-6F175D3DCCD1}">
                <a14:hiddenFill xmlns:a14="http://schemas.microsoft.com/office/drawing/2010/main">
                  <a:solidFill>
                    <a:srgbClr val="FFFFFF"/>
                  </a:solidFill>
                </a14:hiddenFill>
              </a:ext>
            </a:extLst>
          </p:spPr>
        </p:pic>
        <p:sp>
          <p:nvSpPr>
            <p:cNvPr id="16" name="Ovale 15">
              <a:extLst>
                <a:ext uri="{FF2B5EF4-FFF2-40B4-BE49-F238E27FC236}">
                  <a16:creationId xmlns:a16="http://schemas.microsoft.com/office/drawing/2014/main" id="{288D6436-B8C3-4560-B84B-D567D1A2AD53}"/>
                </a:ext>
              </a:extLst>
            </p:cNvPr>
            <p:cNvSpPr/>
            <p:nvPr/>
          </p:nvSpPr>
          <p:spPr>
            <a:xfrm>
              <a:off x="3136392" y="2862072"/>
              <a:ext cx="576072" cy="987552"/>
            </a:xfrm>
            <a:prstGeom prst="ellipse">
              <a:avLst/>
            </a:prstGeom>
            <a:solidFill>
              <a:srgbClr val="7D4D2E"/>
            </a:solidFill>
            <a:ln>
              <a:solidFill>
                <a:srgbClr val="7D4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4F9D6AF5-9969-409D-8F00-B074999BD96B}"/>
                </a:ext>
              </a:extLst>
            </p:cNvPr>
            <p:cNvSpPr/>
            <p:nvPr/>
          </p:nvSpPr>
          <p:spPr>
            <a:xfrm>
              <a:off x="8610600" y="2862072"/>
              <a:ext cx="576072" cy="987552"/>
            </a:xfrm>
            <a:prstGeom prst="ellipse">
              <a:avLst/>
            </a:prstGeom>
            <a:solidFill>
              <a:srgbClr val="7D4D2E"/>
            </a:solidFill>
            <a:ln>
              <a:solidFill>
                <a:srgbClr val="7D4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82737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972988-8DC4-4DE4-A789-E8CBDDC0DEE6}"/>
              </a:ext>
            </a:extLst>
          </p:cNvPr>
          <p:cNvSpPr>
            <a:spLocks noGrp="1"/>
          </p:cNvSpPr>
          <p:nvPr>
            <p:ph type="title"/>
          </p:nvPr>
        </p:nvSpPr>
        <p:spPr>
          <a:xfrm>
            <a:off x="1097280" y="286603"/>
            <a:ext cx="10058400" cy="1450757"/>
          </a:xfrm>
        </p:spPr>
        <p:txBody>
          <a:bodyPr/>
          <a:lstStyle/>
          <a:p>
            <a:r>
              <a:rPr lang="it-IT" dirty="0"/>
              <a:t>Liposuzione di </a:t>
            </a:r>
            <a:r>
              <a:rPr lang="it-IT" dirty="0" err="1"/>
              <a:t>debulking</a:t>
            </a:r>
            <a:endParaRPr lang="it-IT" dirty="0"/>
          </a:p>
        </p:txBody>
      </p:sp>
      <p:sp>
        <p:nvSpPr>
          <p:cNvPr id="3" name="Segnaposto contenuto 2">
            <a:extLst>
              <a:ext uri="{FF2B5EF4-FFF2-40B4-BE49-F238E27FC236}">
                <a16:creationId xmlns:a16="http://schemas.microsoft.com/office/drawing/2014/main" id="{374AE557-3FF1-488D-8877-9D2D67B2E95E}"/>
              </a:ext>
            </a:extLst>
          </p:cNvPr>
          <p:cNvSpPr>
            <a:spLocks noGrp="1"/>
          </p:cNvSpPr>
          <p:nvPr>
            <p:ph idx="1"/>
          </p:nvPr>
        </p:nvSpPr>
        <p:spPr>
          <a:xfrm>
            <a:off x="944880" y="2069700"/>
            <a:ext cx="10058400" cy="3760891"/>
          </a:xfrm>
        </p:spPr>
        <p:txBody>
          <a:bodyPr/>
          <a:lstStyle/>
          <a:p>
            <a:endParaRPr lang="it-IT" dirty="0"/>
          </a:p>
        </p:txBody>
      </p:sp>
      <p:pic>
        <p:nvPicPr>
          <p:cNvPr id="4" name="Immagine" descr="Immagine">
            <a:extLst>
              <a:ext uri="{FF2B5EF4-FFF2-40B4-BE49-F238E27FC236}">
                <a16:creationId xmlns:a16="http://schemas.microsoft.com/office/drawing/2014/main" id="{705B88DC-C002-4E0F-8F07-46837AAAADBB}"/>
              </a:ext>
            </a:extLst>
          </p:cNvPr>
          <p:cNvPicPr>
            <a:picLocks noChangeAspect="1"/>
          </p:cNvPicPr>
          <p:nvPr/>
        </p:nvPicPr>
        <p:blipFill>
          <a:blip r:embed="rId3">
            <a:extLst/>
          </a:blip>
          <a:stretch>
            <a:fillRect/>
          </a:stretch>
        </p:blipFill>
        <p:spPr>
          <a:xfrm>
            <a:off x="4715939" y="2306154"/>
            <a:ext cx="3057518" cy="3974773"/>
          </a:xfrm>
          <a:prstGeom prst="rect">
            <a:avLst/>
          </a:prstGeom>
          <a:ln w="12700">
            <a:miter lim="400000"/>
          </a:ln>
        </p:spPr>
      </p:pic>
      <p:pic>
        <p:nvPicPr>
          <p:cNvPr id="5" name="Immagine" descr="Immagine">
            <a:extLst>
              <a:ext uri="{FF2B5EF4-FFF2-40B4-BE49-F238E27FC236}">
                <a16:creationId xmlns:a16="http://schemas.microsoft.com/office/drawing/2014/main" id="{6C02C0F0-1FD5-4186-9A9D-7FAD4A129112}"/>
              </a:ext>
            </a:extLst>
          </p:cNvPr>
          <p:cNvPicPr>
            <a:picLocks noChangeAspect="1"/>
          </p:cNvPicPr>
          <p:nvPr/>
        </p:nvPicPr>
        <p:blipFill>
          <a:blip r:embed="rId4">
            <a:extLst/>
          </a:blip>
          <a:stretch>
            <a:fillRect/>
          </a:stretch>
        </p:blipFill>
        <p:spPr>
          <a:xfrm>
            <a:off x="1216548" y="5245762"/>
            <a:ext cx="2691994" cy="1456325"/>
          </a:xfrm>
          <a:prstGeom prst="rect">
            <a:avLst/>
          </a:prstGeom>
          <a:ln w="12700">
            <a:miter lim="400000"/>
          </a:ln>
        </p:spPr>
      </p:pic>
      <p:pic>
        <p:nvPicPr>
          <p:cNvPr id="6" name="Immagine" descr="Immagine">
            <a:extLst>
              <a:ext uri="{FF2B5EF4-FFF2-40B4-BE49-F238E27FC236}">
                <a16:creationId xmlns:a16="http://schemas.microsoft.com/office/drawing/2014/main" id="{2B1C40CE-47D0-4CFE-AB60-89BCAFA9CAF6}"/>
              </a:ext>
            </a:extLst>
          </p:cNvPr>
          <p:cNvPicPr>
            <a:picLocks noChangeAspect="1"/>
          </p:cNvPicPr>
          <p:nvPr/>
        </p:nvPicPr>
        <p:blipFill>
          <a:blip r:embed="rId5">
            <a:extLst/>
          </a:blip>
          <a:stretch>
            <a:fillRect/>
          </a:stretch>
        </p:blipFill>
        <p:spPr>
          <a:xfrm>
            <a:off x="8017297" y="2306154"/>
            <a:ext cx="3229823" cy="3930869"/>
          </a:xfrm>
          <a:prstGeom prst="rect">
            <a:avLst/>
          </a:prstGeom>
          <a:ln w="12700">
            <a:miter lim="400000"/>
          </a:ln>
        </p:spPr>
      </p:pic>
    </p:spTree>
    <p:extLst>
      <p:ext uri="{BB962C8B-B14F-4D97-AF65-F5344CB8AC3E}">
        <p14:creationId xmlns:p14="http://schemas.microsoft.com/office/powerpoint/2010/main" val="391823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262C5F-49B3-4D86-ADF2-D40F2C5E98E9}"/>
              </a:ext>
            </a:extLst>
          </p:cNvPr>
          <p:cNvSpPr>
            <a:spLocks noGrp="1"/>
          </p:cNvSpPr>
          <p:nvPr>
            <p:ph type="title"/>
          </p:nvPr>
        </p:nvSpPr>
        <p:spPr/>
        <p:txBody>
          <a:bodyPr/>
          <a:lstStyle/>
          <a:p>
            <a:r>
              <a:rPr lang="it-IT" dirty="0"/>
              <a:t>Toracoplastica</a:t>
            </a:r>
          </a:p>
        </p:txBody>
      </p:sp>
      <p:sp>
        <p:nvSpPr>
          <p:cNvPr id="3" name="Segnaposto contenuto 2">
            <a:extLst>
              <a:ext uri="{FF2B5EF4-FFF2-40B4-BE49-F238E27FC236}">
                <a16:creationId xmlns:a16="http://schemas.microsoft.com/office/drawing/2014/main" id="{E1E6BFAB-5A7E-493E-A0EE-685652CF707E}"/>
              </a:ext>
            </a:extLst>
          </p:cNvPr>
          <p:cNvSpPr>
            <a:spLocks noGrp="1"/>
          </p:cNvSpPr>
          <p:nvPr>
            <p:ph idx="1"/>
          </p:nvPr>
        </p:nvSpPr>
        <p:spPr/>
        <p:txBody>
          <a:bodyPr/>
          <a:lstStyle/>
          <a:p>
            <a:endParaRPr lang="it-IT" dirty="0"/>
          </a:p>
        </p:txBody>
      </p:sp>
      <p:pic>
        <p:nvPicPr>
          <p:cNvPr id="4" name="Segnaposto contenuto 4">
            <a:extLst>
              <a:ext uri="{FF2B5EF4-FFF2-40B4-BE49-F238E27FC236}">
                <a16:creationId xmlns:a16="http://schemas.microsoft.com/office/drawing/2014/main" id="{9810A353-6C6F-4295-8225-4F4585577E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590" r="13189" b="25371"/>
          <a:stretch/>
        </p:blipFill>
        <p:spPr>
          <a:xfrm>
            <a:off x="4953349" y="821698"/>
            <a:ext cx="3320716" cy="2750851"/>
          </a:xfrm>
          <a:prstGeom prst="rect">
            <a:avLst/>
          </a:prstGeom>
        </p:spPr>
      </p:pic>
      <p:pic>
        <p:nvPicPr>
          <p:cNvPr id="5" name="Immagine 4">
            <a:extLst>
              <a:ext uri="{FF2B5EF4-FFF2-40B4-BE49-F238E27FC236}">
                <a16:creationId xmlns:a16="http://schemas.microsoft.com/office/drawing/2014/main" id="{6D54A403-7909-48F3-8C46-7447565A54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01" r="14045" b="15786"/>
          <a:stretch/>
        </p:blipFill>
        <p:spPr>
          <a:xfrm>
            <a:off x="8678326" y="791137"/>
            <a:ext cx="3217156" cy="2754244"/>
          </a:xfrm>
          <a:prstGeom prst="rect">
            <a:avLst/>
          </a:prstGeom>
        </p:spPr>
      </p:pic>
      <p:pic>
        <p:nvPicPr>
          <p:cNvPr id="6" name="Immagine 5">
            <a:extLst>
              <a:ext uri="{FF2B5EF4-FFF2-40B4-BE49-F238E27FC236}">
                <a16:creationId xmlns:a16="http://schemas.microsoft.com/office/drawing/2014/main" id="{B54871D4-6D9E-41A6-A670-57AE362EB6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679" t="855" r="12647" b="17756"/>
          <a:stretch/>
        </p:blipFill>
        <p:spPr>
          <a:xfrm>
            <a:off x="4953349" y="3757969"/>
            <a:ext cx="3320716" cy="2750851"/>
          </a:xfrm>
          <a:prstGeom prst="rect">
            <a:avLst/>
          </a:prstGeom>
        </p:spPr>
      </p:pic>
      <p:pic>
        <p:nvPicPr>
          <p:cNvPr id="7" name="Immagine 6">
            <a:extLst>
              <a:ext uri="{FF2B5EF4-FFF2-40B4-BE49-F238E27FC236}">
                <a16:creationId xmlns:a16="http://schemas.microsoft.com/office/drawing/2014/main" id="{CF212502-ABD8-470D-87EE-E637CB1721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346" t="1487" r="20060" b="14514"/>
          <a:stretch/>
        </p:blipFill>
        <p:spPr>
          <a:xfrm>
            <a:off x="8678326" y="3712206"/>
            <a:ext cx="3217156" cy="2796614"/>
          </a:xfrm>
          <a:prstGeom prst="rect">
            <a:avLst/>
          </a:prstGeom>
        </p:spPr>
      </p:pic>
    </p:spTree>
    <p:extLst>
      <p:ext uri="{BB962C8B-B14F-4D97-AF65-F5344CB8AC3E}">
        <p14:creationId xmlns:p14="http://schemas.microsoft.com/office/powerpoint/2010/main" val="23746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00A391-6BF4-4ABB-8BCA-DAE53CEFE880}"/>
              </a:ext>
            </a:extLst>
          </p:cNvPr>
          <p:cNvSpPr>
            <a:spLocks noGrp="1"/>
          </p:cNvSpPr>
          <p:nvPr>
            <p:ph type="title"/>
          </p:nvPr>
        </p:nvSpPr>
        <p:spPr/>
        <p:txBody>
          <a:bodyPr/>
          <a:lstStyle/>
          <a:p>
            <a:r>
              <a:rPr lang="it-IT" dirty="0"/>
              <a:t>Gluteo – torso plastica</a:t>
            </a:r>
          </a:p>
        </p:txBody>
      </p:sp>
      <p:sp>
        <p:nvSpPr>
          <p:cNvPr id="3" name="Segnaposto contenuto 2">
            <a:extLst>
              <a:ext uri="{FF2B5EF4-FFF2-40B4-BE49-F238E27FC236}">
                <a16:creationId xmlns:a16="http://schemas.microsoft.com/office/drawing/2014/main" id="{8D9AF136-660E-4B47-98C2-08D81D65B71A}"/>
              </a:ext>
            </a:extLst>
          </p:cNvPr>
          <p:cNvSpPr>
            <a:spLocks noGrp="1"/>
          </p:cNvSpPr>
          <p:nvPr>
            <p:ph idx="1"/>
          </p:nvPr>
        </p:nvSpPr>
        <p:spPr/>
        <p:txBody>
          <a:bodyPr/>
          <a:lstStyle/>
          <a:p>
            <a:endParaRPr lang="it-IT" dirty="0"/>
          </a:p>
        </p:txBody>
      </p:sp>
      <p:grpSp>
        <p:nvGrpSpPr>
          <p:cNvPr id="4" name="Gruppo 3">
            <a:extLst>
              <a:ext uri="{FF2B5EF4-FFF2-40B4-BE49-F238E27FC236}">
                <a16:creationId xmlns:a16="http://schemas.microsoft.com/office/drawing/2014/main" id="{FD67C772-8A50-4EF2-837B-E6D3FAB7D0B7}"/>
              </a:ext>
            </a:extLst>
          </p:cNvPr>
          <p:cNvGrpSpPr/>
          <p:nvPr/>
        </p:nvGrpSpPr>
        <p:grpSpPr>
          <a:xfrm>
            <a:off x="2377440" y="2204184"/>
            <a:ext cx="8111067" cy="4038879"/>
            <a:chOff x="1458422" y="1519068"/>
            <a:chExt cx="9030085" cy="4723996"/>
          </a:xfrm>
        </p:grpSpPr>
        <p:pic>
          <p:nvPicPr>
            <p:cNvPr id="5" name="Picture 2" descr="DSCN3463">
              <a:extLst>
                <a:ext uri="{FF2B5EF4-FFF2-40B4-BE49-F238E27FC236}">
                  <a16:creationId xmlns:a16="http://schemas.microsoft.com/office/drawing/2014/main" id="{4317CC4A-8463-4570-B3C0-4A01A664C3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520"/>
            <a:stretch/>
          </p:blipFill>
          <p:spPr bwMode="auto">
            <a:xfrm>
              <a:off x="1458422" y="1519069"/>
              <a:ext cx="4096628" cy="47239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SCN3889">
              <a:extLst>
                <a:ext uri="{FF2B5EF4-FFF2-40B4-BE49-F238E27FC236}">
                  <a16:creationId xmlns:a16="http://schemas.microsoft.com/office/drawing/2014/main" id="{D2DA9603-7783-403A-9A55-3D5582266A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28" b="10717"/>
            <a:stretch/>
          </p:blipFill>
          <p:spPr bwMode="auto">
            <a:xfrm>
              <a:off x="6096000" y="1519068"/>
              <a:ext cx="4392507" cy="47239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792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E1D85C-154E-4218-8F40-FABF0BD809A0}"/>
              </a:ext>
            </a:extLst>
          </p:cNvPr>
          <p:cNvSpPr>
            <a:spLocks noGrp="1"/>
          </p:cNvSpPr>
          <p:nvPr>
            <p:ph type="title"/>
          </p:nvPr>
        </p:nvSpPr>
        <p:spPr/>
        <p:txBody>
          <a:bodyPr/>
          <a:lstStyle/>
          <a:p>
            <a:r>
              <a:rPr lang="it-IT" dirty="0" err="1"/>
              <a:t>Torsoplastica</a:t>
            </a:r>
            <a:r>
              <a:rPr lang="it-IT" dirty="0"/>
              <a:t> circonferenziale </a:t>
            </a:r>
          </a:p>
        </p:txBody>
      </p:sp>
      <p:pic>
        <p:nvPicPr>
          <p:cNvPr id="4" name="Segnaposto contenuto 3">
            <a:extLst>
              <a:ext uri="{FF2B5EF4-FFF2-40B4-BE49-F238E27FC236}">
                <a16:creationId xmlns:a16="http://schemas.microsoft.com/office/drawing/2014/main" id="{996CD50B-27C9-4267-8567-31AA4FA06C79}"/>
              </a:ext>
            </a:extLst>
          </p:cNvPr>
          <p:cNvPicPr>
            <a:picLocks noGrp="1" noChangeAspect="1"/>
          </p:cNvPicPr>
          <p:nvPr>
            <p:ph idx="1"/>
          </p:nvPr>
        </p:nvPicPr>
        <p:blipFill>
          <a:blip r:embed="rId3"/>
          <a:stretch>
            <a:fillRect/>
          </a:stretch>
        </p:blipFill>
        <p:spPr>
          <a:xfrm>
            <a:off x="2406316" y="1721521"/>
            <a:ext cx="7286324" cy="4791597"/>
          </a:xfrm>
          <a:prstGeom prst="rect">
            <a:avLst/>
          </a:prstGeom>
        </p:spPr>
      </p:pic>
    </p:spTree>
    <p:extLst>
      <p:ext uri="{BB962C8B-B14F-4D97-AF65-F5344CB8AC3E}">
        <p14:creationId xmlns:p14="http://schemas.microsoft.com/office/powerpoint/2010/main" val="340137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F8996-D065-408E-9B2C-1B505B6BCA83}"/>
              </a:ext>
            </a:extLst>
          </p:cNvPr>
          <p:cNvSpPr>
            <a:spLocks noGrp="1"/>
          </p:cNvSpPr>
          <p:nvPr>
            <p:ph type="title"/>
          </p:nvPr>
        </p:nvSpPr>
        <p:spPr>
          <a:xfrm>
            <a:off x="1066800" y="616018"/>
            <a:ext cx="10058400" cy="1443788"/>
          </a:xfrm>
        </p:spPr>
        <p:txBody>
          <a:bodyPr/>
          <a:lstStyle/>
          <a:p>
            <a:r>
              <a:rPr lang="it-IT" dirty="0"/>
              <a:t>Che ruolo ha la chirurgia plastica nel calo ponderale</a:t>
            </a:r>
          </a:p>
        </p:txBody>
      </p:sp>
      <p:sp>
        <p:nvSpPr>
          <p:cNvPr id="3" name="Segnaposto contenuto 2">
            <a:extLst>
              <a:ext uri="{FF2B5EF4-FFF2-40B4-BE49-F238E27FC236}">
                <a16:creationId xmlns:a16="http://schemas.microsoft.com/office/drawing/2014/main" id="{68DDCB1A-D912-4963-A6FB-53CB1835F3A9}"/>
              </a:ext>
            </a:extLst>
          </p:cNvPr>
          <p:cNvSpPr>
            <a:spLocks noGrp="1"/>
          </p:cNvSpPr>
          <p:nvPr>
            <p:ph idx="1"/>
          </p:nvPr>
        </p:nvSpPr>
        <p:spPr>
          <a:xfrm>
            <a:off x="481263" y="2473693"/>
            <a:ext cx="10520413" cy="3221292"/>
          </a:xfrm>
        </p:spPr>
        <p:txBody>
          <a:bodyPr>
            <a:normAutofit/>
          </a:bodyPr>
          <a:lstStyle/>
          <a:p>
            <a:pPr marL="0" indent="0">
              <a:buNone/>
            </a:pPr>
            <a:r>
              <a:rPr lang="it-IT" sz="2400" dirty="0"/>
              <a:t>Ruolo nel mantenimento del risultato (stabilizzazione) dopo la chirurgia </a:t>
            </a:r>
            <a:r>
              <a:rPr lang="it-IT" sz="2400" dirty="0" err="1"/>
              <a:t>bariatrica</a:t>
            </a:r>
            <a:r>
              <a:rPr lang="it-IT" sz="2400" dirty="0"/>
              <a:t>; letteratura medica ed esperienza clinica di Vicenza </a:t>
            </a:r>
          </a:p>
          <a:p>
            <a:endParaRPr lang="it-IT" dirty="0"/>
          </a:p>
        </p:txBody>
      </p:sp>
      <p:pic>
        <p:nvPicPr>
          <p:cNvPr id="4" name="Immagine 3">
            <a:extLst>
              <a:ext uri="{FF2B5EF4-FFF2-40B4-BE49-F238E27FC236}">
                <a16:creationId xmlns:a16="http://schemas.microsoft.com/office/drawing/2014/main" id="{BBE53ECF-A1E1-4663-A180-E39B077983F9}"/>
              </a:ext>
            </a:extLst>
          </p:cNvPr>
          <p:cNvPicPr>
            <a:picLocks noChangeAspect="1"/>
          </p:cNvPicPr>
          <p:nvPr/>
        </p:nvPicPr>
        <p:blipFill>
          <a:blip r:embed="rId3"/>
          <a:stretch>
            <a:fillRect/>
          </a:stretch>
        </p:blipFill>
        <p:spPr>
          <a:xfrm>
            <a:off x="8308417" y="3863722"/>
            <a:ext cx="3274226" cy="2634152"/>
          </a:xfrm>
          <a:prstGeom prst="rect">
            <a:avLst/>
          </a:prstGeom>
        </p:spPr>
      </p:pic>
      <p:pic>
        <p:nvPicPr>
          <p:cNvPr id="6" name="Immagine 5">
            <a:extLst>
              <a:ext uri="{FF2B5EF4-FFF2-40B4-BE49-F238E27FC236}">
                <a16:creationId xmlns:a16="http://schemas.microsoft.com/office/drawing/2014/main" id="{F32332BC-8C3D-4DBA-94A8-550B50A18944}"/>
              </a:ext>
            </a:extLst>
          </p:cNvPr>
          <p:cNvPicPr>
            <a:picLocks noChangeAspect="1"/>
          </p:cNvPicPr>
          <p:nvPr/>
        </p:nvPicPr>
        <p:blipFill>
          <a:blip r:embed="rId4"/>
          <a:stretch>
            <a:fillRect/>
          </a:stretch>
        </p:blipFill>
        <p:spPr>
          <a:xfrm>
            <a:off x="5450102" y="3644580"/>
            <a:ext cx="3135302" cy="2820053"/>
          </a:xfrm>
          <a:prstGeom prst="rect">
            <a:avLst/>
          </a:prstGeom>
        </p:spPr>
      </p:pic>
      <p:pic>
        <p:nvPicPr>
          <p:cNvPr id="7" name="Segnaposto contenuto 3">
            <a:extLst>
              <a:ext uri="{FF2B5EF4-FFF2-40B4-BE49-F238E27FC236}">
                <a16:creationId xmlns:a16="http://schemas.microsoft.com/office/drawing/2014/main" id="{998454EB-5A46-489B-B6C5-BA881976B195}"/>
              </a:ext>
            </a:extLst>
          </p:cNvPr>
          <p:cNvPicPr>
            <a:picLocks noChangeAspect="1"/>
          </p:cNvPicPr>
          <p:nvPr/>
        </p:nvPicPr>
        <p:blipFill rotWithShape="1">
          <a:blip r:embed="rId5"/>
          <a:srcRect l="1456" t="1312" r="1236" b="70303"/>
          <a:stretch/>
        </p:blipFill>
        <p:spPr>
          <a:xfrm>
            <a:off x="796020" y="3429000"/>
            <a:ext cx="4777632" cy="1751798"/>
          </a:xfrm>
          <a:prstGeom prst="rect">
            <a:avLst/>
          </a:prstGeom>
        </p:spPr>
      </p:pic>
      <p:pic>
        <p:nvPicPr>
          <p:cNvPr id="8" name="Segnaposto contenuto 4">
            <a:extLst>
              <a:ext uri="{FF2B5EF4-FFF2-40B4-BE49-F238E27FC236}">
                <a16:creationId xmlns:a16="http://schemas.microsoft.com/office/drawing/2014/main" id="{22D92095-7D71-4A9D-BE50-36870BD1B1D3}"/>
              </a:ext>
            </a:extLst>
          </p:cNvPr>
          <p:cNvPicPr>
            <a:picLocks noChangeAspect="1"/>
          </p:cNvPicPr>
          <p:nvPr/>
        </p:nvPicPr>
        <p:blipFill rotWithShape="1">
          <a:blip r:embed="rId6"/>
          <a:srcRect r="-84" b="32574"/>
          <a:stretch/>
        </p:blipFill>
        <p:spPr>
          <a:xfrm>
            <a:off x="5441412" y="4470018"/>
            <a:ext cx="4138543" cy="1535830"/>
          </a:xfrm>
          <a:prstGeom prst="rect">
            <a:avLst/>
          </a:prstGeom>
        </p:spPr>
      </p:pic>
      <p:pic>
        <p:nvPicPr>
          <p:cNvPr id="9" name="Segnaposto contenuto 3">
            <a:extLst>
              <a:ext uri="{FF2B5EF4-FFF2-40B4-BE49-F238E27FC236}">
                <a16:creationId xmlns:a16="http://schemas.microsoft.com/office/drawing/2014/main" id="{724B34B6-3317-43CA-898B-3381D60919A4}"/>
              </a:ext>
            </a:extLst>
          </p:cNvPr>
          <p:cNvPicPr>
            <a:picLocks noChangeAspect="1"/>
          </p:cNvPicPr>
          <p:nvPr/>
        </p:nvPicPr>
        <p:blipFill>
          <a:blip r:embed="rId7"/>
          <a:stretch>
            <a:fillRect/>
          </a:stretch>
        </p:blipFill>
        <p:spPr>
          <a:xfrm>
            <a:off x="663781" y="5054607"/>
            <a:ext cx="4412595" cy="1494685"/>
          </a:xfrm>
          <a:prstGeom prst="rect">
            <a:avLst/>
          </a:prstGeom>
        </p:spPr>
      </p:pic>
    </p:spTree>
    <p:extLst>
      <p:ext uri="{BB962C8B-B14F-4D97-AF65-F5344CB8AC3E}">
        <p14:creationId xmlns:p14="http://schemas.microsoft.com/office/powerpoint/2010/main" val="3284504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85DF48-5603-4628-BF51-33B3E68C548F}"/>
              </a:ext>
            </a:extLst>
          </p:cNvPr>
          <p:cNvSpPr>
            <a:spLocks noGrp="1"/>
          </p:cNvSpPr>
          <p:nvPr>
            <p:ph type="title"/>
          </p:nvPr>
        </p:nvSpPr>
        <p:spPr/>
        <p:txBody>
          <a:bodyPr/>
          <a:lstStyle/>
          <a:p>
            <a:r>
              <a:rPr lang="it-IT" dirty="0" err="1"/>
              <a:t>Mastoriduzione</a:t>
            </a:r>
            <a:r>
              <a:rPr lang="it-IT" dirty="0"/>
              <a:t> </a:t>
            </a:r>
          </a:p>
        </p:txBody>
      </p:sp>
      <p:sp>
        <p:nvSpPr>
          <p:cNvPr id="3" name="Segnaposto contenuto 2">
            <a:extLst>
              <a:ext uri="{FF2B5EF4-FFF2-40B4-BE49-F238E27FC236}">
                <a16:creationId xmlns:a16="http://schemas.microsoft.com/office/drawing/2014/main" id="{18988EC6-43E9-451D-B85C-825A2BC358BB}"/>
              </a:ext>
            </a:extLst>
          </p:cNvPr>
          <p:cNvSpPr>
            <a:spLocks noGrp="1"/>
          </p:cNvSpPr>
          <p:nvPr>
            <p:ph idx="1"/>
          </p:nvPr>
        </p:nvSpPr>
        <p:spPr/>
        <p:txBody>
          <a:bodyPr/>
          <a:lstStyle/>
          <a:p>
            <a:endParaRPr lang="it-IT" dirty="0"/>
          </a:p>
        </p:txBody>
      </p:sp>
      <p:pic>
        <p:nvPicPr>
          <p:cNvPr id="4" name="Immagine" descr="Immagine">
            <a:extLst>
              <a:ext uri="{FF2B5EF4-FFF2-40B4-BE49-F238E27FC236}">
                <a16:creationId xmlns:a16="http://schemas.microsoft.com/office/drawing/2014/main" id="{B5420815-D67C-4A1D-A529-FB72D28308EC}"/>
              </a:ext>
            </a:extLst>
          </p:cNvPr>
          <p:cNvPicPr>
            <a:picLocks noChangeAspect="1"/>
          </p:cNvPicPr>
          <p:nvPr/>
        </p:nvPicPr>
        <p:blipFill>
          <a:blip r:embed="rId3">
            <a:extLst/>
          </a:blip>
          <a:stretch>
            <a:fillRect/>
          </a:stretch>
        </p:blipFill>
        <p:spPr>
          <a:xfrm>
            <a:off x="1942123" y="2622052"/>
            <a:ext cx="3879864" cy="3538115"/>
          </a:xfrm>
          <a:prstGeom prst="rect">
            <a:avLst/>
          </a:prstGeom>
          <a:ln w="12700">
            <a:miter lim="400000"/>
          </a:ln>
        </p:spPr>
      </p:pic>
      <p:pic>
        <p:nvPicPr>
          <p:cNvPr id="5" name="Immagine" descr="Immagine">
            <a:extLst>
              <a:ext uri="{FF2B5EF4-FFF2-40B4-BE49-F238E27FC236}">
                <a16:creationId xmlns:a16="http://schemas.microsoft.com/office/drawing/2014/main" id="{4C86CC15-F14A-4F0C-B5CF-B75145A7F7B4}"/>
              </a:ext>
            </a:extLst>
          </p:cNvPr>
          <p:cNvPicPr>
            <a:picLocks noChangeAspect="1"/>
          </p:cNvPicPr>
          <p:nvPr/>
        </p:nvPicPr>
        <p:blipFill rotWithShape="1">
          <a:blip r:embed="rId4">
            <a:extLst/>
          </a:blip>
          <a:srcRect t="4864"/>
          <a:stretch/>
        </p:blipFill>
        <p:spPr>
          <a:xfrm>
            <a:off x="6598590" y="616017"/>
            <a:ext cx="4170383" cy="3760890"/>
          </a:xfrm>
          <a:prstGeom prst="rect">
            <a:avLst/>
          </a:prstGeom>
          <a:ln w="12700">
            <a:miter lim="400000"/>
          </a:ln>
        </p:spPr>
      </p:pic>
    </p:spTree>
    <p:extLst>
      <p:ext uri="{BB962C8B-B14F-4D97-AF65-F5344CB8AC3E}">
        <p14:creationId xmlns:p14="http://schemas.microsoft.com/office/powerpoint/2010/main" val="408323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DABC5F-B6C5-48D0-97D3-AEEC1CF2C023}"/>
              </a:ext>
            </a:extLst>
          </p:cNvPr>
          <p:cNvSpPr>
            <a:spLocks noGrp="1"/>
          </p:cNvSpPr>
          <p:nvPr>
            <p:ph type="title"/>
          </p:nvPr>
        </p:nvSpPr>
        <p:spPr/>
        <p:txBody>
          <a:bodyPr/>
          <a:lstStyle/>
          <a:p>
            <a:r>
              <a:rPr lang="it-IT" dirty="0" err="1"/>
              <a:t>Mastopessi</a:t>
            </a:r>
            <a:r>
              <a:rPr lang="it-IT" dirty="0"/>
              <a:t> </a:t>
            </a:r>
          </a:p>
        </p:txBody>
      </p:sp>
      <p:sp>
        <p:nvSpPr>
          <p:cNvPr id="3" name="Segnaposto contenuto 2">
            <a:extLst>
              <a:ext uri="{FF2B5EF4-FFF2-40B4-BE49-F238E27FC236}">
                <a16:creationId xmlns:a16="http://schemas.microsoft.com/office/drawing/2014/main" id="{DF1877FA-87EE-4DBB-B25E-79685E0A5E06}"/>
              </a:ext>
            </a:extLst>
          </p:cNvPr>
          <p:cNvSpPr>
            <a:spLocks noGrp="1"/>
          </p:cNvSpPr>
          <p:nvPr>
            <p:ph idx="1"/>
          </p:nvPr>
        </p:nvSpPr>
        <p:spPr/>
        <p:txBody>
          <a:bodyPr/>
          <a:lstStyle/>
          <a:p>
            <a:endParaRPr lang="it-IT" dirty="0"/>
          </a:p>
        </p:txBody>
      </p:sp>
      <p:pic>
        <p:nvPicPr>
          <p:cNvPr id="4" name="Immagine" descr="Immagine">
            <a:extLst>
              <a:ext uri="{FF2B5EF4-FFF2-40B4-BE49-F238E27FC236}">
                <a16:creationId xmlns:a16="http://schemas.microsoft.com/office/drawing/2014/main" id="{D9792977-B737-4ABC-9522-8E4B69DFAF47}"/>
              </a:ext>
            </a:extLst>
          </p:cNvPr>
          <p:cNvPicPr>
            <a:picLocks noChangeAspect="1"/>
          </p:cNvPicPr>
          <p:nvPr/>
        </p:nvPicPr>
        <p:blipFill>
          <a:blip r:embed="rId3">
            <a:extLst/>
          </a:blip>
          <a:stretch>
            <a:fillRect/>
          </a:stretch>
        </p:blipFill>
        <p:spPr>
          <a:xfrm>
            <a:off x="6245748" y="1929865"/>
            <a:ext cx="2481568" cy="2608178"/>
          </a:xfrm>
          <a:prstGeom prst="rect">
            <a:avLst/>
          </a:prstGeom>
          <a:ln w="12700">
            <a:miter lim="400000"/>
          </a:ln>
        </p:spPr>
      </p:pic>
      <p:pic>
        <p:nvPicPr>
          <p:cNvPr id="5" name="Immagine" descr="Immagine">
            <a:extLst>
              <a:ext uri="{FF2B5EF4-FFF2-40B4-BE49-F238E27FC236}">
                <a16:creationId xmlns:a16="http://schemas.microsoft.com/office/drawing/2014/main" id="{7D2FF94A-237A-443E-B7FA-EB92DDF433E3}"/>
              </a:ext>
            </a:extLst>
          </p:cNvPr>
          <p:cNvPicPr>
            <a:picLocks noChangeAspect="1"/>
          </p:cNvPicPr>
          <p:nvPr/>
        </p:nvPicPr>
        <p:blipFill>
          <a:blip r:embed="rId4">
            <a:extLst/>
          </a:blip>
          <a:stretch>
            <a:fillRect/>
          </a:stretch>
        </p:blipFill>
        <p:spPr>
          <a:xfrm>
            <a:off x="8787902" y="1915696"/>
            <a:ext cx="2836077" cy="2608178"/>
          </a:xfrm>
          <a:prstGeom prst="rect">
            <a:avLst/>
          </a:prstGeom>
          <a:ln w="12700">
            <a:miter lim="400000"/>
          </a:ln>
        </p:spPr>
      </p:pic>
      <p:grpSp>
        <p:nvGrpSpPr>
          <p:cNvPr id="9" name="Gruppo 8">
            <a:extLst>
              <a:ext uri="{FF2B5EF4-FFF2-40B4-BE49-F238E27FC236}">
                <a16:creationId xmlns:a16="http://schemas.microsoft.com/office/drawing/2014/main" id="{D8251003-48C0-4CB0-B683-9E52BE2EE62B}"/>
              </a:ext>
            </a:extLst>
          </p:cNvPr>
          <p:cNvGrpSpPr/>
          <p:nvPr/>
        </p:nvGrpSpPr>
        <p:grpSpPr>
          <a:xfrm>
            <a:off x="292565" y="3705726"/>
            <a:ext cx="5877230" cy="2466501"/>
            <a:chOff x="974207" y="1562446"/>
            <a:chExt cx="12306535" cy="4930429"/>
          </a:xfrm>
        </p:grpSpPr>
        <p:pic>
          <p:nvPicPr>
            <p:cNvPr id="10" name="Immagine 9">
              <a:extLst>
                <a:ext uri="{FF2B5EF4-FFF2-40B4-BE49-F238E27FC236}">
                  <a16:creationId xmlns:a16="http://schemas.microsoft.com/office/drawing/2014/main" id="{C6015058-9A6A-4F5F-BA7E-988ABD167D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207" y="1562447"/>
              <a:ext cx="5616401" cy="4930428"/>
            </a:xfrm>
            <a:prstGeom prst="rect">
              <a:avLst/>
            </a:prstGeom>
          </p:spPr>
        </p:pic>
        <p:pic>
          <p:nvPicPr>
            <p:cNvPr id="11" name="Immagine 10">
              <a:extLst>
                <a:ext uri="{FF2B5EF4-FFF2-40B4-BE49-F238E27FC236}">
                  <a16:creationId xmlns:a16="http://schemas.microsoft.com/office/drawing/2014/main" id="{2E6CC6FB-7E8F-4206-A597-889B77EA9B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4728"/>
            <a:stretch/>
          </p:blipFill>
          <p:spPr>
            <a:xfrm rot="5400000">
              <a:off x="7470461" y="682592"/>
              <a:ext cx="4930427" cy="6690135"/>
            </a:xfrm>
            <a:prstGeom prst="rect">
              <a:avLst/>
            </a:prstGeom>
          </p:spPr>
        </p:pic>
      </p:grpSp>
    </p:spTree>
    <p:extLst>
      <p:ext uri="{BB962C8B-B14F-4D97-AF65-F5344CB8AC3E}">
        <p14:creationId xmlns:p14="http://schemas.microsoft.com/office/powerpoint/2010/main" val="396611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FBE11-7A4A-4F06-915F-88E867318C3A}"/>
              </a:ext>
            </a:extLst>
          </p:cNvPr>
          <p:cNvSpPr>
            <a:spLocks noGrp="1"/>
          </p:cNvSpPr>
          <p:nvPr>
            <p:ph type="title"/>
          </p:nvPr>
        </p:nvSpPr>
        <p:spPr/>
        <p:txBody>
          <a:bodyPr/>
          <a:lstStyle/>
          <a:p>
            <a:r>
              <a:rPr lang="it-IT" dirty="0" err="1"/>
              <a:t>Bat</a:t>
            </a:r>
            <a:r>
              <a:rPr lang="it-IT" dirty="0"/>
              <a:t> </a:t>
            </a:r>
            <a:r>
              <a:rPr lang="it-IT" dirty="0" err="1"/>
              <a:t>wing</a:t>
            </a:r>
            <a:endParaRPr lang="it-IT" dirty="0"/>
          </a:p>
        </p:txBody>
      </p:sp>
      <p:sp>
        <p:nvSpPr>
          <p:cNvPr id="3" name="Segnaposto contenuto 2">
            <a:extLst>
              <a:ext uri="{FF2B5EF4-FFF2-40B4-BE49-F238E27FC236}">
                <a16:creationId xmlns:a16="http://schemas.microsoft.com/office/drawing/2014/main" id="{398518F8-6D82-4488-B3F1-A7BFB48CC021}"/>
              </a:ext>
            </a:extLst>
          </p:cNvPr>
          <p:cNvSpPr>
            <a:spLocks noGrp="1"/>
          </p:cNvSpPr>
          <p:nvPr>
            <p:ph idx="1"/>
          </p:nvPr>
        </p:nvSpPr>
        <p:spPr/>
        <p:txBody>
          <a:bodyPr/>
          <a:lstStyle/>
          <a:p>
            <a:endParaRPr lang="it-IT"/>
          </a:p>
        </p:txBody>
      </p:sp>
      <p:pic>
        <p:nvPicPr>
          <p:cNvPr id="4" name="Immagine" descr="Immagine">
            <a:extLst>
              <a:ext uri="{FF2B5EF4-FFF2-40B4-BE49-F238E27FC236}">
                <a16:creationId xmlns:a16="http://schemas.microsoft.com/office/drawing/2014/main" id="{A476C32B-4F2D-4E96-BC79-EF30A1BC9F9A}"/>
              </a:ext>
            </a:extLst>
          </p:cNvPr>
          <p:cNvPicPr>
            <a:picLocks noChangeAspect="1"/>
          </p:cNvPicPr>
          <p:nvPr/>
        </p:nvPicPr>
        <p:blipFill>
          <a:blip r:embed="rId3">
            <a:extLst/>
          </a:blip>
          <a:stretch>
            <a:fillRect/>
          </a:stretch>
        </p:blipFill>
        <p:spPr>
          <a:xfrm>
            <a:off x="6823826" y="1890352"/>
            <a:ext cx="4584701" cy="1879601"/>
          </a:xfrm>
          <a:prstGeom prst="rect">
            <a:avLst/>
          </a:prstGeom>
          <a:ln w="12700">
            <a:miter lim="400000"/>
          </a:ln>
        </p:spPr>
      </p:pic>
      <p:pic>
        <p:nvPicPr>
          <p:cNvPr id="5" name="Immagine" descr="Immagine">
            <a:extLst>
              <a:ext uri="{FF2B5EF4-FFF2-40B4-BE49-F238E27FC236}">
                <a16:creationId xmlns:a16="http://schemas.microsoft.com/office/drawing/2014/main" id="{01D99395-03E7-4D73-BEFE-939BF165B905}"/>
              </a:ext>
            </a:extLst>
          </p:cNvPr>
          <p:cNvPicPr>
            <a:picLocks noChangeAspect="1"/>
          </p:cNvPicPr>
          <p:nvPr/>
        </p:nvPicPr>
        <p:blipFill>
          <a:blip r:embed="rId4">
            <a:extLst/>
          </a:blip>
          <a:stretch>
            <a:fillRect/>
          </a:stretch>
        </p:blipFill>
        <p:spPr>
          <a:xfrm>
            <a:off x="6874626" y="4059664"/>
            <a:ext cx="4483101" cy="1752601"/>
          </a:xfrm>
          <a:prstGeom prst="rect">
            <a:avLst/>
          </a:prstGeom>
          <a:ln w="12700">
            <a:miter lim="400000"/>
          </a:ln>
        </p:spPr>
      </p:pic>
      <p:grpSp>
        <p:nvGrpSpPr>
          <p:cNvPr id="6" name="Gruppo 5">
            <a:extLst>
              <a:ext uri="{FF2B5EF4-FFF2-40B4-BE49-F238E27FC236}">
                <a16:creationId xmlns:a16="http://schemas.microsoft.com/office/drawing/2014/main" id="{B88149F8-3E09-4819-B013-92860FC39C2B}"/>
              </a:ext>
            </a:extLst>
          </p:cNvPr>
          <p:cNvGrpSpPr/>
          <p:nvPr/>
        </p:nvGrpSpPr>
        <p:grpSpPr>
          <a:xfrm>
            <a:off x="240631" y="3591808"/>
            <a:ext cx="6089630" cy="2303010"/>
            <a:chOff x="179388" y="1557338"/>
            <a:chExt cx="8964612" cy="3455987"/>
          </a:xfrm>
        </p:grpSpPr>
        <p:pic>
          <p:nvPicPr>
            <p:cNvPr id="7" name="Picture 7" descr="DSC_0059">
              <a:extLst>
                <a:ext uri="{FF2B5EF4-FFF2-40B4-BE49-F238E27FC236}">
                  <a16:creationId xmlns:a16="http://schemas.microsoft.com/office/drawing/2014/main" id="{4EA95FD5-B47E-4326-845B-B5272B36FB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3151" t="38277" r="37195" b="13422"/>
            <a:stretch>
              <a:fillRect/>
            </a:stretch>
          </p:blipFill>
          <p:spPr bwMode="auto">
            <a:xfrm>
              <a:off x="179388" y="1557338"/>
              <a:ext cx="4176712" cy="34051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SC03783">
              <a:extLst>
                <a:ext uri="{FF2B5EF4-FFF2-40B4-BE49-F238E27FC236}">
                  <a16:creationId xmlns:a16="http://schemas.microsoft.com/office/drawing/2014/main" id="{78E0A3DB-DDFB-4142-A8C9-BA6D37DE96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0417" t="44749" r="54765" b="19603"/>
            <a:stretch>
              <a:fillRect/>
            </a:stretch>
          </p:blipFill>
          <p:spPr bwMode="auto">
            <a:xfrm>
              <a:off x="4643438" y="1557338"/>
              <a:ext cx="4500562" cy="34559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028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453EE7-8E0B-4465-89E5-E74F96A9CDF7}"/>
              </a:ext>
            </a:extLst>
          </p:cNvPr>
          <p:cNvSpPr>
            <a:spLocks noGrp="1"/>
          </p:cNvSpPr>
          <p:nvPr>
            <p:ph type="title"/>
          </p:nvPr>
        </p:nvSpPr>
        <p:spPr>
          <a:xfrm>
            <a:off x="1097280" y="286603"/>
            <a:ext cx="10058400" cy="1450757"/>
          </a:xfrm>
        </p:spPr>
        <p:txBody>
          <a:bodyPr/>
          <a:lstStyle/>
          <a:p>
            <a:r>
              <a:rPr lang="it-IT" dirty="0"/>
              <a:t>Conclusioni </a:t>
            </a:r>
          </a:p>
        </p:txBody>
      </p:sp>
      <p:sp>
        <p:nvSpPr>
          <p:cNvPr id="3" name="Segnaposto contenuto 2">
            <a:extLst>
              <a:ext uri="{FF2B5EF4-FFF2-40B4-BE49-F238E27FC236}">
                <a16:creationId xmlns:a16="http://schemas.microsoft.com/office/drawing/2014/main" id="{88803EB9-9565-41A2-A9A6-3FA82C468B62}"/>
              </a:ext>
            </a:extLst>
          </p:cNvPr>
          <p:cNvSpPr>
            <a:spLocks noGrp="1"/>
          </p:cNvSpPr>
          <p:nvPr>
            <p:ph idx="1"/>
          </p:nvPr>
        </p:nvSpPr>
        <p:spPr>
          <a:xfrm>
            <a:off x="760396" y="2108201"/>
            <a:ext cx="4427621" cy="4244473"/>
          </a:xfrm>
        </p:spPr>
        <p:txBody>
          <a:bodyPr>
            <a:normAutofit/>
          </a:bodyPr>
          <a:lstStyle/>
          <a:p>
            <a:r>
              <a:rPr lang="it-IT" dirty="0"/>
              <a:t>Chirurgia Plastica come strumento multidimensionale </a:t>
            </a:r>
          </a:p>
          <a:p>
            <a:endParaRPr lang="it-IT" dirty="0"/>
          </a:p>
          <a:p>
            <a:r>
              <a:rPr lang="it-IT" dirty="0"/>
              <a:t>Accurata selezione </a:t>
            </a:r>
          </a:p>
          <a:p>
            <a:endParaRPr lang="it-IT" dirty="0"/>
          </a:p>
          <a:p>
            <a:r>
              <a:rPr lang="it-IT" dirty="0"/>
              <a:t>Stabilità ponderale  e stato metabolico </a:t>
            </a:r>
          </a:p>
          <a:p>
            <a:endParaRPr lang="it-IT" dirty="0"/>
          </a:p>
          <a:p>
            <a:r>
              <a:rPr lang="it-IT" dirty="0"/>
              <a:t>Motivazioni personali del paziente </a:t>
            </a:r>
          </a:p>
        </p:txBody>
      </p:sp>
      <p:pic>
        <p:nvPicPr>
          <p:cNvPr id="6" name="Immagine" descr="Immagine">
            <a:extLst>
              <a:ext uri="{FF2B5EF4-FFF2-40B4-BE49-F238E27FC236}">
                <a16:creationId xmlns:a16="http://schemas.microsoft.com/office/drawing/2014/main" id="{3532CF03-4BAA-4558-835F-74D999109A22}"/>
              </a:ext>
            </a:extLst>
          </p:cNvPr>
          <p:cNvPicPr>
            <a:picLocks noChangeAspect="1"/>
          </p:cNvPicPr>
          <p:nvPr/>
        </p:nvPicPr>
        <p:blipFill rotWithShape="1">
          <a:blip r:embed="rId3">
            <a:extLst/>
          </a:blip>
          <a:srcRect l="10378" t="32249" r="7023"/>
          <a:stretch/>
        </p:blipFill>
        <p:spPr>
          <a:xfrm>
            <a:off x="8774173" y="311982"/>
            <a:ext cx="3103853" cy="2978090"/>
          </a:xfrm>
          <a:prstGeom prst="rect">
            <a:avLst/>
          </a:prstGeom>
          <a:ln w="12700">
            <a:miter lim="400000"/>
          </a:ln>
        </p:spPr>
      </p:pic>
      <p:pic>
        <p:nvPicPr>
          <p:cNvPr id="8" name="Segnaposto contenuto 4">
            <a:extLst>
              <a:ext uri="{FF2B5EF4-FFF2-40B4-BE49-F238E27FC236}">
                <a16:creationId xmlns:a16="http://schemas.microsoft.com/office/drawing/2014/main" id="{0F1BCCEB-5A16-42C6-9814-3368250D90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677" r="19977" b="28701"/>
          <a:stretch/>
        </p:blipFill>
        <p:spPr>
          <a:xfrm>
            <a:off x="5282338" y="345187"/>
            <a:ext cx="3325617" cy="2971127"/>
          </a:xfrm>
          <a:prstGeom prst="rect">
            <a:avLst/>
          </a:prstGeom>
        </p:spPr>
      </p:pic>
      <p:pic>
        <p:nvPicPr>
          <p:cNvPr id="9" name="Immagine" descr="Immagine">
            <a:extLst>
              <a:ext uri="{FF2B5EF4-FFF2-40B4-BE49-F238E27FC236}">
                <a16:creationId xmlns:a16="http://schemas.microsoft.com/office/drawing/2014/main" id="{9AC8FDDC-3672-4A41-94AB-4172FF382726}"/>
              </a:ext>
            </a:extLst>
          </p:cNvPr>
          <p:cNvPicPr>
            <a:picLocks noChangeAspect="1"/>
          </p:cNvPicPr>
          <p:nvPr/>
        </p:nvPicPr>
        <p:blipFill>
          <a:blip r:embed="rId5">
            <a:extLst/>
          </a:blip>
          <a:stretch>
            <a:fillRect/>
          </a:stretch>
        </p:blipFill>
        <p:spPr>
          <a:xfrm>
            <a:off x="8774173" y="3420153"/>
            <a:ext cx="3152055" cy="3254286"/>
          </a:xfrm>
          <a:prstGeom prst="rect">
            <a:avLst/>
          </a:prstGeom>
          <a:ln w="12700">
            <a:miter lim="400000"/>
          </a:ln>
        </p:spPr>
      </p:pic>
      <p:pic>
        <p:nvPicPr>
          <p:cNvPr id="10" name="Immagine 9">
            <a:extLst>
              <a:ext uri="{FF2B5EF4-FFF2-40B4-BE49-F238E27FC236}">
                <a16:creationId xmlns:a16="http://schemas.microsoft.com/office/drawing/2014/main" id="{D517F514-DDC8-4616-91A6-50627F5453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975" r="26076" b="22633"/>
          <a:stretch/>
        </p:blipFill>
        <p:spPr>
          <a:xfrm>
            <a:off x="5282337" y="3384393"/>
            <a:ext cx="3325617" cy="3248193"/>
          </a:xfrm>
          <a:prstGeom prst="rect">
            <a:avLst/>
          </a:prstGeom>
        </p:spPr>
      </p:pic>
    </p:spTree>
    <p:extLst>
      <p:ext uri="{BB962C8B-B14F-4D97-AF65-F5344CB8AC3E}">
        <p14:creationId xmlns:p14="http://schemas.microsoft.com/office/powerpoint/2010/main" val="192286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563402" y="1145405"/>
            <a:ext cx="6391175" cy="1771049"/>
          </a:xfrm>
        </p:spPr>
        <p:txBody>
          <a:bodyPr/>
          <a:lstStyle/>
          <a:p>
            <a:r>
              <a:rPr lang="it-IT" dirty="0"/>
              <a:t>Grazie per la cortese attenzione </a:t>
            </a:r>
          </a:p>
        </p:txBody>
      </p:sp>
      <p:sp>
        <p:nvSpPr>
          <p:cNvPr id="2" name="CasellaDiTesto 1">
            <a:extLst>
              <a:ext uri="{FF2B5EF4-FFF2-40B4-BE49-F238E27FC236}">
                <a16:creationId xmlns:a16="http://schemas.microsoft.com/office/drawing/2014/main" id="{5FE8A00F-6931-4375-B2C2-0CF6B5030F1D}"/>
              </a:ext>
            </a:extLst>
          </p:cNvPr>
          <p:cNvSpPr txBox="1"/>
          <p:nvPr/>
        </p:nvSpPr>
        <p:spPr>
          <a:xfrm>
            <a:off x="6217920" y="3941547"/>
            <a:ext cx="5736657" cy="2400657"/>
          </a:xfrm>
          <a:prstGeom prst="rect">
            <a:avLst/>
          </a:prstGeom>
          <a:noFill/>
        </p:spPr>
        <p:txBody>
          <a:bodyPr wrap="square" rtlCol="0">
            <a:spAutoFit/>
          </a:bodyPr>
          <a:lstStyle/>
          <a:p>
            <a:r>
              <a:rPr lang="it-IT" sz="2400" dirty="0"/>
              <a:t>Dr Yuri Cempellin</a:t>
            </a:r>
          </a:p>
          <a:p>
            <a:endParaRPr lang="it-IT" dirty="0"/>
          </a:p>
          <a:p>
            <a:r>
              <a:rPr lang="it-IT" dirty="0"/>
              <a:t>Specialista in Chirurgia Plastica Ricostruttiva ed Estetica</a:t>
            </a:r>
          </a:p>
          <a:p>
            <a:r>
              <a:rPr lang="it-IT" dirty="0"/>
              <a:t>Alta Specializzazione in Chirurgia Plastica Post </a:t>
            </a:r>
            <a:r>
              <a:rPr lang="it-IT" dirty="0" err="1"/>
              <a:t>Bariatrica</a:t>
            </a:r>
            <a:r>
              <a:rPr lang="it-IT" dirty="0"/>
              <a:t> </a:t>
            </a:r>
          </a:p>
          <a:p>
            <a:r>
              <a:rPr lang="it-IT" dirty="0"/>
              <a:t>UOC Chirurgia Plastica Ricostruttiva</a:t>
            </a:r>
          </a:p>
          <a:p>
            <a:r>
              <a:rPr lang="it-IT" dirty="0"/>
              <a:t>AULSS 8 Vicenza</a:t>
            </a:r>
          </a:p>
          <a:p>
            <a:r>
              <a:rPr lang="it-IT" dirty="0"/>
              <a:t> </a:t>
            </a:r>
          </a:p>
          <a:p>
            <a:r>
              <a:rPr lang="it-IT" dirty="0"/>
              <a:t>Direttore Dr Leonardo Sartore </a:t>
            </a:r>
          </a:p>
        </p:txBody>
      </p:sp>
    </p:spTree>
    <p:extLst>
      <p:ext uri="{BB962C8B-B14F-4D97-AF65-F5344CB8AC3E}">
        <p14:creationId xmlns:p14="http://schemas.microsoft.com/office/powerpoint/2010/main" val="17455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936DD-4D68-48A9-A8B0-EE0E8A5231DC}"/>
              </a:ext>
            </a:extLst>
          </p:cNvPr>
          <p:cNvSpPr>
            <a:spLocks noGrp="1"/>
          </p:cNvSpPr>
          <p:nvPr>
            <p:ph type="title"/>
          </p:nvPr>
        </p:nvSpPr>
        <p:spPr>
          <a:xfrm>
            <a:off x="4851133" y="277428"/>
            <a:ext cx="6544568" cy="3151572"/>
          </a:xfrm>
        </p:spPr>
        <p:txBody>
          <a:bodyPr>
            <a:normAutofit fontScale="90000"/>
          </a:bodyPr>
          <a:lstStyle/>
          <a:p>
            <a:r>
              <a:rPr lang="it-IT" dirty="0"/>
              <a:t>La chirurgia plastica gioca un ruolo di mantenimento del peso nel tempo nel paziente post </a:t>
            </a:r>
            <a:r>
              <a:rPr lang="it-IT" dirty="0" err="1"/>
              <a:t>bariatrico</a:t>
            </a:r>
            <a:r>
              <a:rPr lang="it-IT" dirty="0"/>
              <a:t>  </a:t>
            </a:r>
          </a:p>
        </p:txBody>
      </p:sp>
      <p:pic>
        <p:nvPicPr>
          <p:cNvPr id="4" name="Segnaposto contenuto 3">
            <a:extLst>
              <a:ext uri="{FF2B5EF4-FFF2-40B4-BE49-F238E27FC236}">
                <a16:creationId xmlns:a16="http://schemas.microsoft.com/office/drawing/2014/main" id="{F232EDC4-0580-4E0C-8A9A-F3DF27D3704A}"/>
              </a:ext>
            </a:extLst>
          </p:cNvPr>
          <p:cNvPicPr>
            <a:picLocks noGrp="1" noChangeAspect="1"/>
          </p:cNvPicPr>
          <p:nvPr>
            <p:ph idx="1"/>
          </p:nvPr>
        </p:nvPicPr>
        <p:blipFill rotWithShape="1">
          <a:blip r:embed="rId3"/>
          <a:srcRect l="1456" t="1312" r="1236" b="70303"/>
          <a:stretch/>
        </p:blipFill>
        <p:spPr>
          <a:xfrm>
            <a:off x="151816" y="1857676"/>
            <a:ext cx="4777632" cy="1751798"/>
          </a:xfrm>
          <a:prstGeom prst="rect">
            <a:avLst/>
          </a:prstGeom>
        </p:spPr>
      </p:pic>
      <p:pic>
        <p:nvPicPr>
          <p:cNvPr id="5" name="Immagine 4">
            <a:extLst>
              <a:ext uri="{FF2B5EF4-FFF2-40B4-BE49-F238E27FC236}">
                <a16:creationId xmlns:a16="http://schemas.microsoft.com/office/drawing/2014/main" id="{B5EF5A9F-7604-4DC1-B971-5C378478FA58}"/>
              </a:ext>
            </a:extLst>
          </p:cNvPr>
          <p:cNvPicPr>
            <a:picLocks noChangeAspect="1"/>
          </p:cNvPicPr>
          <p:nvPr/>
        </p:nvPicPr>
        <p:blipFill>
          <a:blip r:embed="rId4"/>
          <a:stretch>
            <a:fillRect/>
          </a:stretch>
        </p:blipFill>
        <p:spPr>
          <a:xfrm>
            <a:off x="1586441" y="3609474"/>
            <a:ext cx="8184552" cy="2904939"/>
          </a:xfrm>
          <a:prstGeom prst="rect">
            <a:avLst/>
          </a:prstGeom>
        </p:spPr>
      </p:pic>
    </p:spTree>
    <p:extLst>
      <p:ext uri="{BB962C8B-B14F-4D97-AF65-F5344CB8AC3E}">
        <p14:creationId xmlns:p14="http://schemas.microsoft.com/office/powerpoint/2010/main" val="387165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AA9A2A0D-9DEE-44C6-8044-F40C09E8C198}"/>
              </a:ext>
            </a:extLst>
          </p:cNvPr>
          <p:cNvPicPr>
            <a:picLocks noGrp="1" noChangeAspect="1"/>
          </p:cNvPicPr>
          <p:nvPr>
            <p:ph idx="1"/>
          </p:nvPr>
        </p:nvPicPr>
        <p:blipFill rotWithShape="1">
          <a:blip r:embed="rId3"/>
          <a:srcRect r="-84" b="32574"/>
          <a:stretch/>
        </p:blipFill>
        <p:spPr>
          <a:xfrm>
            <a:off x="142510" y="2767021"/>
            <a:ext cx="6833018" cy="2535761"/>
          </a:xfrm>
          <a:prstGeom prst="rect">
            <a:avLst/>
          </a:prstGeom>
        </p:spPr>
      </p:pic>
      <p:sp>
        <p:nvSpPr>
          <p:cNvPr id="4" name="Titolo 1">
            <a:extLst>
              <a:ext uri="{FF2B5EF4-FFF2-40B4-BE49-F238E27FC236}">
                <a16:creationId xmlns:a16="http://schemas.microsoft.com/office/drawing/2014/main" id="{DAB6AD65-21A7-416B-B310-B8CE056885A9}"/>
              </a:ext>
            </a:extLst>
          </p:cNvPr>
          <p:cNvSpPr>
            <a:spLocks noGrp="1"/>
          </p:cNvSpPr>
          <p:nvPr>
            <p:ph type="title"/>
          </p:nvPr>
        </p:nvSpPr>
        <p:spPr>
          <a:xfrm>
            <a:off x="1331650" y="287338"/>
            <a:ext cx="9823713" cy="2535761"/>
          </a:xfrm>
        </p:spPr>
        <p:txBody>
          <a:bodyPr>
            <a:normAutofit/>
          </a:bodyPr>
          <a:lstStyle/>
          <a:p>
            <a:r>
              <a:rPr lang="it-IT" dirty="0"/>
              <a:t>L’</a:t>
            </a:r>
            <a:r>
              <a:rPr lang="it-IT" dirty="0" err="1"/>
              <a:t>addominoplastica</a:t>
            </a:r>
            <a:r>
              <a:rPr lang="it-IT" dirty="0"/>
              <a:t> correla con una maggiore stabilità di peso nel paziente post </a:t>
            </a:r>
            <a:r>
              <a:rPr lang="it-IT" dirty="0" err="1"/>
              <a:t>bariatrico</a:t>
            </a:r>
            <a:r>
              <a:rPr lang="it-IT" dirty="0"/>
              <a:t> </a:t>
            </a:r>
          </a:p>
        </p:txBody>
      </p:sp>
      <p:pic>
        <p:nvPicPr>
          <p:cNvPr id="6" name="Immagine 5">
            <a:extLst>
              <a:ext uri="{FF2B5EF4-FFF2-40B4-BE49-F238E27FC236}">
                <a16:creationId xmlns:a16="http://schemas.microsoft.com/office/drawing/2014/main" id="{BC7C3EAC-0857-41E4-817F-AA42C56D588D}"/>
              </a:ext>
            </a:extLst>
          </p:cNvPr>
          <p:cNvPicPr>
            <a:picLocks noChangeAspect="1"/>
          </p:cNvPicPr>
          <p:nvPr/>
        </p:nvPicPr>
        <p:blipFill>
          <a:blip r:embed="rId4"/>
          <a:stretch>
            <a:fillRect/>
          </a:stretch>
        </p:blipFill>
        <p:spPr>
          <a:xfrm>
            <a:off x="6096000" y="4405983"/>
            <a:ext cx="5945954" cy="2164679"/>
          </a:xfrm>
          <a:prstGeom prst="rect">
            <a:avLst/>
          </a:prstGeom>
        </p:spPr>
      </p:pic>
      <p:pic>
        <p:nvPicPr>
          <p:cNvPr id="2" name="Immagine 1">
            <a:extLst>
              <a:ext uri="{FF2B5EF4-FFF2-40B4-BE49-F238E27FC236}">
                <a16:creationId xmlns:a16="http://schemas.microsoft.com/office/drawing/2014/main" id="{26AD930D-6A78-4EB2-9571-350EB909C404}"/>
              </a:ext>
            </a:extLst>
          </p:cNvPr>
          <p:cNvPicPr>
            <a:picLocks noChangeAspect="1"/>
          </p:cNvPicPr>
          <p:nvPr/>
        </p:nvPicPr>
        <p:blipFill>
          <a:blip r:embed="rId5"/>
          <a:stretch>
            <a:fillRect/>
          </a:stretch>
        </p:blipFill>
        <p:spPr>
          <a:xfrm>
            <a:off x="7488455" y="2057087"/>
            <a:ext cx="3666908" cy="2700250"/>
          </a:xfrm>
          <a:prstGeom prst="rect">
            <a:avLst/>
          </a:prstGeom>
        </p:spPr>
      </p:pic>
    </p:spTree>
    <p:extLst>
      <p:ext uri="{BB962C8B-B14F-4D97-AF65-F5344CB8AC3E}">
        <p14:creationId xmlns:p14="http://schemas.microsoft.com/office/powerpoint/2010/main" val="195642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0423BB-643E-4A24-A532-222F3A901B7E}"/>
              </a:ext>
            </a:extLst>
          </p:cNvPr>
          <p:cNvSpPr>
            <a:spLocks noGrp="1"/>
          </p:cNvSpPr>
          <p:nvPr>
            <p:ph type="title"/>
          </p:nvPr>
        </p:nvSpPr>
        <p:spPr>
          <a:xfrm>
            <a:off x="1097280" y="286603"/>
            <a:ext cx="10058400" cy="2690277"/>
          </a:xfrm>
        </p:spPr>
        <p:txBody>
          <a:bodyPr>
            <a:normAutofit/>
          </a:bodyPr>
          <a:lstStyle/>
          <a:p>
            <a:r>
              <a:rPr lang="it-IT" dirty="0"/>
              <a:t>La chirurgia plastica potrebbe non avere un impatto diretto nel mantenimento del peso corporeo </a:t>
            </a:r>
          </a:p>
        </p:txBody>
      </p:sp>
      <p:pic>
        <p:nvPicPr>
          <p:cNvPr id="4" name="Segnaposto contenuto 3">
            <a:extLst>
              <a:ext uri="{FF2B5EF4-FFF2-40B4-BE49-F238E27FC236}">
                <a16:creationId xmlns:a16="http://schemas.microsoft.com/office/drawing/2014/main" id="{B9AD8045-F675-4D21-9F13-D847B4C6B1AF}"/>
              </a:ext>
            </a:extLst>
          </p:cNvPr>
          <p:cNvPicPr>
            <a:picLocks noGrp="1" noChangeAspect="1"/>
          </p:cNvPicPr>
          <p:nvPr>
            <p:ph idx="1"/>
          </p:nvPr>
        </p:nvPicPr>
        <p:blipFill>
          <a:blip r:embed="rId3"/>
          <a:stretch>
            <a:fillRect/>
          </a:stretch>
        </p:blipFill>
        <p:spPr>
          <a:xfrm>
            <a:off x="1036320" y="2849825"/>
            <a:ext cx="7662203" cy="3840951"/>
          </a:xfrm>
          <a:prstGeom prst="rect">
            <a:avLst/>
          </a:prstGeom>
        </p:spPr>
      </p:pic>
    </p:spTree>
    <p:extLst>
      <p:ext uri="{BB962C8B-B14F-4D97-AF65-F5344CB8AC3E}">
        <p14:creationId xmlns:p14="http://schemas.microsoft.com/office/powerpoint/2010/main" val="345739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82FFD9-B3C7-4210-A7D9-E0EDCFE03B41}"/>
              </a:ext>
            </a:extLst>
          </p:cNvPr>
          <p:cNvSpPr>
            <a:spLocks noGrp="1"/>
          </p:cNvSpPr>
          <p:nvPr>
            <p:ph type="title"/>
          </p:nvPr>
        </p:nvSpPr>
        <p:spPr/>
        <p:txBody>
          <a:bodyPr/>
          <a:lstStyle/>
          <a:p>
            <a:r>
              <a:rPr lang="it-IT" dirty="0"/>
              <a:t>Cosa ne pensiamo personalmente noi?</a:t>
            </a:r>
          </a:p>
        </p:txBody>
      </p:sp>
      <p:pic>
        <p:nvPicPr>
          <p:cNvPr id="5" name="Segnaposto contenuto 4">
            <a:extLst>
              <a:ext uri="{FF2B5EF4-FFF2-40B4-BE49-F238E27FC236}">
                <a16:creationId xmlns:a16="http://schemas.microsoft.com/office/drawing/2014/main" id="{0F1D8D94-91E6-4D79-B046-03D94729482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9597" b="1727"/>
          <a:stretch/>
        </p:blipFill>
        <p:spPr>
          <a:xfrm>
            <a:off x="6776186" y="2388258"/>
            <a:ext cx="3960268" cy="2877686"/>
          </a:xfrm>
        </p:spPr>
      </p:pic>
      <p:pic>
        <p:nvPicPr>
          <p:cNvPr id="7" name="Immagine 6">
            <a:extLst>
              <a:ext uri="{FF2B5EF4-FFF2-40B4-BE49-F238E27FC236}">
                <a16:creationId xmlns:a16="http://schemas.microsoft.com/office/drawing/2014/main" id="{14979C8D-7E28-4436-B320-35246AEAD7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5627" r="13052" b="3249"/>
          <a:stretch/>
        </p:blipFill>
        <p:spPr>
          <a:xfrm rot="16200000">
            <a:off x="-238308" y="2892271"/>
            <a:ext cx="3695833" cy="2589170"/>
          </a:xfrm>
          <a:prstGeom prst="rect">
            <a:avLst/>
          </a:prstGeom>
        </p:spPr>
      </p:pic>
      <p:pic>
        <p:nvPicPr>
          <p:cNvPr id="9" name="Immagine 8">
            <a:extLst>
              <a:ext uri="{FF2B5EF4-FFF2-40B4-BE49-F238E27FC236}">
                <a16:creationId xmlns:a16="http://schemas.microsoft.com/office/drawing/2014/main" id="{4E8B51B0-E743-4ED0-9D78-72F1BF4FE6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0" r="15204" b="2195"/>
          <a:stretch/>
        </p:blipFill>
        <p:spPr>
          <a:xfrm rot="16200000">
            <a:off x="3041593" y="2796003"/>
            <a:ext cx="3597193" cy="2781703"/>
          </a:xfrm>
          <a:prstGeom prst="rect">
            <a:avLst/>
          </a:prstGeom>
        </p:spPr>
      </p:pic>
    </p:spTree>
    <p:extLst>
      <p:ext uri="{BB962C8B-B14F-4D97-AF65-F5344CB8AC3E}">
        <p14:creationId xmlns:p14="http://schemas.microsoft.com/office/powerpoint/2010/main" val="380929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F3EA89-DC2B-42C8-8AC6-545F702107EA}"/>
              </a:ext>
            </a:extLst>
          </p:cNvPr>
          <p:cNvSpPr>
            <a:spLocks noGrp="1"/>
          </p:cNvSpPr>
          <p:nvPr>
            <p:ph type="title"/>
          </p:nvPr>
        </p:nvSpPr>
        <p:spPr/>
        <p:txBody>
          <a:bodyPr/>
          <a:lstStyle/>
          <a:p>
            <a:r>
              <a:rPr lang="it-IT" dirty="0"/>
              <a:t>Impatto sulla QOL; ansia e depressione </a:t>
            </a:r>
          </a:p>
        </p:txBody>
      </p:sp>
      <p:pic>
        <p:nvPicPr>
          <p:cNvPr id="4" name="Segnaposto contenuto 3">
            <a:extLst>
              <a:ext uri="{FF2B5EF4-FFF2-40B4-BE49-F238E27FC236}">
                <a16:creationId xmlns:a16="http://schemas.microsoft.com/office/drawing/2014/main" id="{11D4400B-7573-4304-AE2D-37F7CF2D688F}"/>
              </a:ext>
            </a:extLst>
          </p:cNvPr>
          <p:cNvPicPr>
            <a:picLocks noGrp="1" noChangeAspect="1"/>
          </p:cNvPicPr>
          <p:nvPr>
            <p:ph idx="1"/>
          </p:nvPr>
        </p:nvPicPr>
        <p:blipFill>
          <a:blip r:embed="rId3"/>
          <a:stretch>
            <a:fillRect/>
          </a:stretch>
        </p:blipFill>
        <p:spPr>
          <a:xfrm>
            <a:off x="155400" y="1848159"/>
            <a:ext cx="7059010" cy="2391109"/>
          </a:xfrm>
          <a:prstGeom prst="rect">
            <a:avLst/>
          </a:prstGeom>
        </p:spPr>
      </p:pic>
      <p:pic>
        <p:nvPicPr>
          <p:cNvPr id="5" name="Immagine 4">
            <a:extLst>
              <a:ext uri="{FF2B5EF4-FFF2-40B4-BE49-F238E27FC236}">
                <a16:creationId xmlns:a16="http://schemas.microsoft.com/office/drawing/2014/main" id="{EE7C4F47-6054-4459-97FA-A35506E62665}"/>
              </a:ext>
            </a:extLst>
          </p:cNvPr>
          <p:cNvPicPr>
            <a:picLocks noChangeAspect="1"/>
          </p:cNvPicPr>
          <p:nvPr/>
        </p:nvPicPr>
        <p:blipFill>
          <a:blip r:embed="rId4"/>
          <a:stretch>
            <a:fillRect/>
          </a:stretch>
        </p:blipFill>
        <p:spPr>
          <a:xfrm>
            <a:off x="4475941" y="4239268"/>
            <a:ext cx="7039957" cy="2381582"/>
          </a:xfrm>
          <a:prstGeom prst="rect">
            <a:avLst/>
          </a:prstGeom>
        </p:spPr>
      </p:pic>
    </p:spTree>
    <p:extLst>
      <p:ext uri="{BB962C8B-B14F-4D97-AF65-F5344CB8AC3E}">
        <p14:creationId xmlns:p14="http://schemas.microsoft.com/office/powerpoint/2010/main" val="383572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2AA256-2ECD-463D-A457-D1D7EB2325E8}"/>
              </a:ext>
            </a:extLst>
          </p:cNvPr>
          <p:cNvSpPr>
            <a:spLocks noGrp="1"/>
          </p:cNvSpPr>
          <p:nvPr>
            <p:ph type="title"/>
          </p:nvPr>
        </p:nvSpPr>
        <p:spPr/>
        <p:txBody>
          <a:bodyPr/>
          <a:lstStyle/>
          <a:p>
            <a:r>
              <a:rPr lang="it-IT" dirty="0"/>
              <a:t>Depressione ed Ansia</a:t>
            </a:r>
          </a:p>
        </p:txBody>
      </p:sp>
      <p:pic>
        <p:nvPicPr>
          <p:cNvPr id="4" name="Segnaposto contenuto 3">
            <a:extLst>
              <a:ext uri="{FF2B5EF4-FFF2-40B4-BE49-F238E27FC236}">
                <a16:creationId xmlns:a16="http://schemas.microsoft.com/office/drawing/2014/main" id="{6346EF50-D10E-4DD2-8D17-86AFBF2C08D8}"/>
              </a:ext>
            </a:extLst>
          </p:cNvPr>
          <p:cNvPicPr>
            <a:picLocks noGrp="1" noChangeAspect="1"/>
          </p:cNvPicPr>
          <p:nvPr>
            <p:ph idx="1"/>
          </p:nvPr>
        </p:nvPicPr>
        <p:blipFill>
          <a:blip r:embed="rId3"/>
          <a:stretch>
            <a:fillRect/>
          </a:stretch>
        </p:blipFill>
        <p:spPr>
          <a:xfrm>
            <a:off x="348090" y="2286000"/>
            <a:ext cx="8678254" cy="1259747"/>
          </a:xfrm>
          <a:prstGeom prst="rect">
            <a:avLst/>
          </a:prstGeom>
        </p:spPr>
      </p:pic>
      <p:pic>
        <p:nvPicPr>
          <p:cNvPr id="1026" name="Picture 2" descr="Inside Out 2 visto dagli studi Pixar di San Francisco: ecco com'è nata Ansia  | Vogue Italia">
            <a:extLst>
              <a:ext uri="{FF2B5EF4-FFF2-40B4-BE49-F238E27FC236}">
                <a16:creationId xmlns:a16="http://schemas.microsoft.com/office/drawing/2014/main" id="{F445337D-50B2-4B4B-A4DA-0D02E613DB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9881" y="3301907"/>
            <a:ext cx="1904029" cy="2855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Out: Perché la Tristezza è Fondamentale - Psicologo Milano | Dott.  Antonio Fresco">
            <a:extLst>
              <a:ext uri="{FF2B5EF4-FFF2-40B4-BE49-F238E27FC236}">
                <a16:creationId xmlns:a16="http://schemas.microsoft.com/office/drawing/2014/main" id="{A0260305-AD1D-4A37-9564-24A5B16AED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209" y="4381508"/>
            <a:ext cx="3419811" cy="1775452"/>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F446BCC7-CF5B-4156-A34C-D209D6FE797A}"/>
              </a:ext>
            </a:extLst>
          </p:cNvPr>
          <p:cNvPicPr>
            <a:picLocks noChangeAspect="1"/>
          </p:cNvPicPr>
          <p:nvPr/>
        </p:nvPicPr>
        <p:blipFill>
          <a:blip r:embed="rId6"/>
          <a:stretch>
            <a:fillRect/>
          </a:stretch>
        </p:blipFill>
        <p:spPr>
          <a:xfrm>
            <a:off x="3827938" y="4795520"/>
            <a:ext cx="5823024" cy="1361440"/>
          </a:xfrm>
          <a:prstGeom prst="rect">
            <a:avLst/>
          </a:prstGeom>
        </p:spPr>
      </p:pic>
    </p:spTree>
    <p:extLst>
      <p:ext uri="{BB962C8B-B14F-4D97-AF65-F5344CB8AC3E}">
        <p14:creationId xmlns:p14="http://schemas.microsoft.com/office/powerpoint/2010/main" val="2620479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C88CB-557C-458D-A14E-6D449701B21B}"/>
              </a:ext>
            </a:extLst>
          </p:cNvPr>
          <p:cNvSpPr>
            <a:spLocks noGrp="1"/>
          </p:cNvSpPr>
          <p:nvPr>
            <p:ph type="title"/>
          </p:nvPr>
        </p:nvSpPr>
        <p:spPr/>
        <p:txBody>
          <a:bodyPr/>
          <a:lstStyle/>
          <a:p>
            <a:r>
              <a:rPr lang="it-IT" dirty="0"/>
              <a:t>…Impatto sulla immagine corporea…</a:t>
            </a:r>
          </a:p>
        </p:txBody>
      </p:sp>
      <p:pic>
        <p:nvPicPr>
          <p:cNvPr id="5" name="Immagine 4">
            <a:extLst>
              <a:ext uri="{FF2B5EF4-FFF2-40B4-BE49-F238E27FC236}">
                <a16:creationId xmlns:a16="http://schemas.microsoft.com/office/drawing/2014/main" id="{B862BFBA-7907-49EE-A0B5-F4343F5D2CDD}"/>
              </a:ext>
            </a:extLst>
          </p:cNvPr>
          <p:cNvPicPr>
            <a:picLocks noChangeAspect="1"/>
          </p:cNvPicPr>
          <p:nvPr/>
        </p:nvPicPr>
        <p:blipFill>
          <a:blip r:embed="rId3"/>
          <a:stretch>
            <a:fillRect/>
          </a:stretch>
        </p:blipFill>
        <p:spPr>
          <a:xfrm>
            <a:off x="6368648" y="2216398"/>
            <a:ext cx="5823352" cy="2201511"/>
          </a:xfrm>
          <a:prstGeom prst="rect">
            <a:avLst/>
          </a:prstGeom>
        </p:spPr>
      </p:pic>
      <p:pic>
        <p:nvPicPr>
          <p:cNvPr id="7" name="Immagine 6">
            <a:extLst>
              <a:ext uri="{FF2B5EF4-FFF2-40B4-BE49-F238E27FC236}">
                <a16:creationId xmlns:a16="http://schemas.microsoft.com/office/drawing/2014/main" id="{C16AE751-8C83-4C8F-8900-088760C93B33}"/>
              </a:ext>
            </a:extLst>
          </p:cNvPr>
          <p:cNvPicPr>
            <a:picLocks noChangeAspect="1"/>
          </p:cNvPicPr>
          <p:nvPr/>
        </p:nvPicPr>
        <p:blipFill>
          <a:blip r:embed="rId4"/>
          <a:stretch>
            <a:fillRect/>
          </a:stretch>
        </p:blipFill>
        <p:spPr>
          <a:xfrm>
            <a:off x="401156" y="1901957"/>
            <a:ext cx="5725324" cy="4496427"/>
          </a:xfrm>
          <a:prstGeom prst="rect">
            <a:avLst/>
          </a:prstGeom>
        </p:spPr>
      </p:pic>
    </p:spTree>
    <p:extLst>
      <p:ext uri="{BB962C8B-B14F-4D97-AF65-F5344CB8AC3E}">
        <p14:creationId xmlns:p14="http://schemas.microsoft.com/office/powerpoint/2010/main" val="3652401644"/>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6c05727-aa75-4e4a-9b5f-8a80a1165891"/>
    <ds:schemaRef ds:uri="http://schemas.microsoft.com/office/infopath/2007/PartnerControls"/>
    <ds:schemaRef ds:uri="http://purl.org/dc/terms/"/>
    <ds:schemaRef ds:uri="http://purl.org/dc/dcmitype/"/>
    <ds:schemaRef ds:uri="71af3243-3dd4-4a8d-8c0d-dd76da1f02a5"/>
    <ds:schemaRef ds:uri="http://www.w3.org/XML/1998/namespace"/>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1041</TotalTime>
  <Words>1411</Words>
  <Application>Microsoft Office PowerPoint</Application>
  <PresentationFormat>Widescreen</PresentationFormat>
  <Paragraphs>117</Paragraphs>
  <Slides>24</Slides>
  <Notes>24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Calibri</vt:lpstr>
      <vt:lpstr>Wingdings</vt:lpstr>
      <vt:lpstr>RetrospectVTI</vt:lpstr>
      <vt:lpstr>RUOLO DELLA CHIRURGIA PLASTICA NEL CALO PONDERALE DOPO CHIRURGIA BARIATRICA</vt:lpstr>
      <vt:lpstr>Che ruolo ha la chirurgia plastica nel calo ponderale</vt:lpstr>
      <vt:lpstr>La chirurgia plastica gioca un ruolo di mantenimento del peso nel tempo nel paziente post bariatrico  </vt:lpstr>
      <vt:lpstr>L’addominoplastica correla con una maggiore stabilità di peso nel paziente post bariatrico </vt:lpstr>
      <vt:lpstr>La chirurgia plastica potrebbe non avere un impatto diretto nel mantenimento del peso corporeo </vt:lpstr>
      <vt:lpstr>Cosa ne pensiamo personalmente noi?</vt:lpstr>
      <vt:lpstr>Impatto sulla QOL; ansia e depressione </vt:lpstr>
      <vt:lpstr>Depressione ed Ansia</vt:lpstr>
      <vt:lpstr>…Impatto sulla immagine corporea…</vt:lpstr>
      <vt:lpstr>… sulla attività fisica... </vt:lpstr>
      <vt:lpstr>… impatto su attività metabolica </vt:lpstr>
      <vt:lpstr>Cosa ci dicono le linee guida</vt:lpstr>
      <vt:lpstr> Importanza della Chirurgia Plastica</vt:lpstr>
      <vt:lpstr>Addominoplastica</vt:lpstr>
      <vt:lpstr>Lifting cosce</vt:lpstr>
      <vt:lpstr>Liposuzione di debulking</vt:lpstr>
      <vt:lpstr>Toracoplastica</vt:lpstr>
      <vt:lpstr>Gluteo – torso plastica</vt:lpstr>
      <vt:lpstr>Torsoplastica circonferenziale </vt:lpstr>
      <vt:lpstr>Mastoriduzione </vt:lpstr>
      <vt:lpstr>Mastopessi </vt:lpstr>
      <vt:lpstr>Bat wing</vt:lpstr>
      <vt:lpstr>Conclusioni </vt:lpstr>
      <vt:lpstr>Grazie per la cortese 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Yuri Cempellin</cp:lastModifiedBy>
  <cp:revision>67</cp:revision>
  <dcterms:created xsi:type="dcterms:W3CDTF">2022-02-27T17:36:31Z</dcterms:created>
  <dcterms:modified xsi:type="dcterms:W3CDTF">2025-05-12T18:20:18Z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